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2" r:id="rId1"/>
  </p:sldMasterIdLst>
  <p:sldIdLst>
    <p:sldId id="256" r:id="rId2"/>
    <p:sldId id="257" r:id="rId3"/>
    <p:sldId id="269" r:id="rId4"/>
    <p:sldId id="258" r:id="rId5"/>
    <p:sldId id="259" r:id="rId6"/>
    <p:sldId id="274" r:id="rId7"/>
    <p:sldId id="260" r:id="rId8"/>
    <p:sldId id="267" r:id="rId9"/>
    <p:sldId id="272" r:id="rId10"/>
    <p:sldId id="271" r:id="rId11"/>
    <p:sldId id="261" r:id="rId12"/>
    <p:sldId id="265" r:id="rId13"/>
    <p:sldId id="266" r:id="rId14"/>
    <p:sldId id="262" r:id="rId15"/>
    <p:sldId id="273" r:id="rId16"/>
    <p:sldId id="264" r:id="rId17"/>
    <p:sldId id="276" r:id="rId18"/>
    <p:sldId id="275" r:id="rId19"/>
    <p:sldId id="277"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6F6E97-5734-BF89-2F38-20E84F8CF6A9}" v="146" dt="2024-05-12T18:32:06.370"/>
    <p1510:client id="{89540053-490C-0A93-C4F6-93553DAFBB73}" v="133" dt="2024-05-13T21:25:14.123"/>
    <p1510:client id="{9B9290B9-291A-6FE3-A022-8696A23A9D61}" v="156" dt="2024-05-13T21:22:46.532"/>
    <p1510:client id="{EC6041FC-518A-08BC-A3A7-C233277C4454}" v="293" dt="2024-05-14T00:04:32.1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gif>
</file>

<file path=ppt/media/image11.png>
</file>

<file path=ppt/media/image12.svg>
</file>

<file path=ppt/media/image2.png>
</file>

<file path=ppt/media/image3.png>
</file>

<file path=ppt/media/image4.png>
</file>

<file path=ppt/media/image5.png>
</file>

<file path=ppt/media/image6.png>
</file>

<file path=ppt/media/image7.gif>
</file>

<file path=ppt/media/image8.gi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5/13/2024</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8987635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2879051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6304711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3048455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7230163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2303134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7041824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5/13/2024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1596399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5/13/2024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043792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5/13/2024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20658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402052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5/13/2024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640244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5/13/2024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544633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5/13/2024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8539998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5/13/2024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5233205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2798322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6707700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5/13/2024</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2261938895"/>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2.sv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Multiplayer shooting Game</a:t>
            </a:r>
          </a:p>
        </p:txBody>
      </p:sp>
      <p:sp>
        <p:nvSpPr>
          <p:cNvPr id="3" name="Subtitle 2"/>
          <p:cNvSpPr>
            <a:spLocks noGrp="1"/>
          </p:cNvSpPr>
          <p:nvPr>
            <p:ph type="subTitle" idx="1"/>
          </p:nvPr>
        </p:nvSpPr>
        <p:spPr/>
        <p:txBody>
          <a:bodyPr vert="horz" lIns="91440" tIns="45720" rIns="91440" bIns="45720" rtlCol="0" anchor="t">
            <a:normAutofit/>
          </a:bodyPr>
          <a:lstStyle/>
          <a:p>
            <a:pPr algn="r"/>
            <a:r>
              <a:rPr lang="en-US"/>
              <a:t>Author: </a:t>
            </a:r>
            <a:r>
              <a:rPr lang="en-US" err="1"/>
              <a:t>Maoxi</a:t>
            </a:r>
            <a:r>
              <a:rPr lang="en-US"/>
              <a:t> Xu, </a:t>
            </a:r>
            <a:r>
              <a:rPr lang="en-US" err="1"/>
              <a:t>Zhuowen</a:t>
            </a:r>
            <a:r>
              <a:rPr lang="en-US"/>
              <a:t> Zhong</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0E6DC-80D2-2A91-1E6A-B435FAC81229}"/>
              </a:ext>
            </a:extLst>
          </p:cNvPr>
          <p:cNvSpPr>
            <a:spLocks noGrp="1"/>
          </p:cNvSpPr>
          <p:nvPr>
            <p:ph type="title"/>
          </p:nvPr>
        </p:nvSpPr>
        <p:spPr/>
        <p:txBody>
          <a:bodyPr/>
          <a:lstStyle/>
          <a:p>
            <a:r>
              <a:rPr lang="en-US"/>
              <a:t>Reload ammo</a:t>
            </a:r>
          </a:p>
        </p:txBody>
      </p:sp>
      <p:pic>
        <p:nvPicPr>
          <p:cNvPr id="4" name="Content Placeholder 3">
            <a:extLst>
              <a:ext uri="{FF2B5EF4-FFF2-40B4-BE49-F238E27FC236}">
                <a16:creationId xmlns:a16="http://schemas.microsoft.com/office/drawing/2014/main" id="{9187596D-8DCF-1E1C-DC90-D54101196B89}"/>
              </a:ext>
            </a:extLst>
          </p:cNvPr>
          <p:cNvPicPr>
            <a:picLocks noGrp="1" noChangeAspect="1"/>
          </p:cNvPicPr>
          <p:nvPr>
            <p:ph idx="1"/>
          </p:nvPr>
        </p:nvPicPr>
        <p:blipFill>
          <a:blip r:embed="rId2"/>
          <a:stretch>
            <a:fillRect/>
          </a:stretch>
        </p:blipFill>
        <p:spPr>
          <a:xfrm>
            <a:off x="7138526" y="2631574"/>
            <a:ext cx="4057650" cy="2433052"/>
          </a:xfrm>
        </p:spPr>
      </p:pic>
      <p:sp>
        <p:nvSpPr>
          <p:cNvPr id="5" name="TextBox 4">
            <a:extLst>
              <a:ext uri="{FF2B5EF4-FFF2-40B4-BE49-F238E27FC236}">
                <a16:creationId xmlns:a16="http://schemas.microsoft.com/office/drawing/2014/main" id="{1C6693D9-D433-8F0B-2153-06B9CB9C2A03}"/>
              </a:ext>
            </a:extLst>
          </p:cNvPr>
          <p:cNvSpPr txBox="1"/>
          <p:nvPr/>
        </p:nvSpPr>
        <p:spPr>
          <a:xfrm>
            <a:off x="1577474" y="2633578"/>
            <a:ext cx="4919578"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Reload Animation:  pressing the 'R' key, the weapon initiates a reload animation, providing visual feedback to the player that the reloading process has been initiated.</a:t>
            </a:r>
            <a:endParaRPr lang="en-US"/>
          </a:p>
          <a:p>
            <a:endParaRPr lang="en-US"/>
          </a:p>
          <a:p>
            <a:r>
              <a:rPr lang="en-US">
                <a:ea typeface="+mn-lt"/>
                <a:cs typeface="+mn-lt"/>
              </a:rPr>
              <a:t>Ammo Display Update: The UI elements displaying gun information, such as the current magazine count (mag) and remaining ammo reserve (</a:t>
            </a:r>
            <a:r>
              <a:rPr lang="en-US" err="1">
                <a:ea typeface="+mn-lt"/>
                <a:cs typeface="+mn-lt"/>
              </a:rPr>
              <a:t>amo</a:t>
            </a:r>
            <a:r>
              <a:rPr lang="en-US">
                <a:ea typeface="+mn-lt"/>
                <a:cs typeface="+mn-lt"/>
              </a:rPr>
              <a:t>), are dynamically updated to reflect the changes resulting from the reload action.</a:t>
            </a:r>
            <a:endParaRPr lang="en-US"/>
          </a:p>
        </p:txBody>
      </p:sp>
    </p:spTree>
    <p:extLst>
      <p:ext uri="{BB962C8B-B14F-4D97-AF65-F5344CB8AC3E}">
        <p14:creationId xmlns:p14="http://schemas.microsoft.com/office/powerpoint/2010/main" val="23154703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CD3D7-EFD2-C912-1176-BB5B5FD9DBB7}"/>
              </a:ext>
            </a:extLst>
          </p:cNvPr>
          <p:cNvSpPr>
            <a:spLocks noGrp="1"/>
          </p:cNvSpPr>
          <p:nvPr>
            <p:ph type="title"/>
          </p:nvPr>
        </p:nvSpPr>
        <p:spPr/>
        <p:txBody>
          <a:bodyPr/>
          <a:lstStyle/>
          <a:p>
            <a:pPr algn="l"/>
            <a:r>
              <a:rPr lang="en-US"/>
              <a:t>Game logic</a:t>
            </a:r>
          </a:p>
        </p:txBody>
      </p:sp>
      <p:sp>
        <p:nvSpPr>
          <p:cNvPr id="3" name="Content Placeholder 2">
            <a:extLst>
              <a:ext uri="{FF2B5EF4-FFF2-40B4-BE49-F238E27FC236}">
                <a16:creationId xmlns:a16="http://schemas.microsoft.com/office/drawing/2014/main" id="{112672A4-21A5-3317-F2C9-BEBB1DDC389B}"/>
              </a:ext>
            </a:extLst>
          </p:cNvPr>
          <p:cNvSpPr>
            <a:spLocks noGrp="1"/>
          </p:cNvSpPr>
          <p:nvPr>
            <p:ph idx="1"/>
          </p:nvPr>
        </p:nvSpPr>
        <p:spPr>
          <a:xfrm>
            <a:off x="1484310" y="2077719"/>
            <a:ext cx="10018713" cy="3713481"/>
          </a:xfrm>
        </p:spPr>
        <p:txBody>
          <a:bodyPr/>
          <a:lstStyle/>
          <a:p>
            <a:pPr marL="0" indent="0">
              <a:buNone/>
            </a:pPr>
            <a:endParaRPr lang="en-US"/>
          </a:p>
          <a:p>
            <a:pPr>
              <a:buClr>
                <a:srgbClr val="1287C3"/>
              </a:buClr>
            </a:pPr>
            <a:r>
              <a:rPr lang="en-US"/>
              <a:t>Player control</a:t>
            </a:r>
          </a:p>
          <a:p>
            <a:pPr>
              <a:buClr>
                <a:srgbClr val="1287C3"/>
              </a:buClr>
            </a:pPr>
            <a:r>
              <a:rPr lang="en-US"/>
              <a:t>Shooting mechanic</a:t>
            </a:r>
          </a:p>
          <a:p>
            <a:pPr>
              <a:buClr>
                <a:srgbClr val="1287C3"/>
              </a:buClr>
            </a:pPr>
            <a:r>
              <a:rPr lang="en-US"/>
              <a:t>Score system</a:t>
            </a:r>
          </a:p>
          <a:p>
            <a:pPr>
              <a:buClr>
                <a:srgbClr val="1287C3"/>
              </a:buClr>
            </a:pPr>
            <a:r>
              <a:rPr lang="en-US"/>
              <a:t>Respawn system</a:t>
            </a:r>
          </a:p>
          <a:p>
            <a:pPr marL="0" indent="0">
              <a:buClr>
                <a:srgbClr val="1287C3"/>
              </a:buClr>
              <a:buNone/>
            </a:pPr>
            <a:endParaRPr lang="en-US"/>
          </a:p>
          <a:p>
            <a:pPr>
              <a:buClr>
                <a:srgbClr val="1287C3"/>
              </a:buClr>
            </a:pPr>
            <a:endParaRPr lang="en-US"/>
          </a:p>
        </p:txBody>
      </p:sp>
    </p:spTree>
    <p:extLst>
      <p:ext uri="{BB962C8B-B14F-4D97-AF65-F5344CB8AC3E}">
        <p14:creationId xmlns:p14="http://schemas.microsoft.com/office/powerpoint/2010/main" val="23514773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2CF8F-7B85-790A-6EF9-4DD52CC6FDE6}"/>
              </a:ext>
            </a:extLst>
          </p:cNvPr>
          <p:cNvSpPr>
            <a:spLocks noGrp="1"/>
          </p:cNvSpPr>
          <p:nvPr>
            <p:ph type="title"/>
          </p:nvPr>
        </p:nvSpPr>
        <p:spPr>
          <a:xfrm>
            <a:off x="1484311" y="685800"/>
            <a:ext cx="10018713" cy="1163319"/>
          </a:xfrm>
        </p:spPr>
        <p:txBody>
          <a:bodyPr/>
          <a:lstStyle/>
          <a:p>
            <a:pPr algn="l"/>
            <a:r>
              <a:rPr lang="en-US"/>
              <a:t>PLAYER CONTROL</a:t>
            </a:r>
          </a:p>
        </p:txBody>
      </p:sp>
      <p:sp>
        <p:nvSpPr>
          <p:cNvPr id="3" name="Content Placeholder 2">
            <a:extLst>
              <a:ext uri="{FF2B5EF4-FFF2-40B4-BE49-F238E27FC236}">
                <a16:creationId xmlns:a16="http://schemas.microsoft.com/office/drawing/2014/main" id="{88CF4BBB-87CA-7D08-574F-BE901A158FA8}"/>
              </a:ext>
            </a:extLst>
          </p:cNvPr>
          <p:cNvSpPr>
            <a:spLocks noGrp="1"/>
          </p:cNvSpPr>
          <p:nvPr>
            <p:ph idx="1"/>
          </p:nvPr>
        </p:nvSpPr>
        <p:spPr>
          <a:xfrm>
            <a:off x="1484310" y="2148839"/>
            <a:ext cx="8667433" cy="3357881"/>
          </a:xfrm>
        </p:spPr>
        <p:txBody>
          <a:bodyPr/>
          <a:lstStyle/>
          <a:p>
            <a:pPr marL="0" indent="0">
              <a:buNone/>
            </a:pPr>
            <a:r>
              <a:rPr lang="en-US"/>
              <a:t>The Movement.cs script manages the player's movement and jumping mechanics within the game. It leverages Unity's physics system by interacting with the </a:t>
            </a:r>
            <a:r>
              <a:rPr lang="en-US" err="1"/>
              <a:t>Rigidbody</a:t>
            </a:r>
            <a:r>
              <a:rPr lang="en-US"/>
              <a:t> component to apply forces for movement and jumping, providing a physics-based experience.</a:t>
            </a:r>
          </a:p>
        </p:txBody>
      </p:sp>
    </p:spTree>
    <p:extLst>
      <p:ext uri="{BB962C8B-B14F-4D97-AF65-F5344CB8AC3E}">
        <p14:creationId xmlns:p14="http://schemas.microsoft.com/office/powerpoint/2010/main" val="15467315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65A9E-9510-C703-BB24-D8AF4AE44653}"/>
              </a:ext>
            </a:extLst>
          </p:cNvPr>
          <p:cNvSpPr>
            <a:spLocks noGrp="1"/>
          </p:cNvSpPr>
          <p:nvPr>
            <p:ph type="title"/>
          </p:nvPr>
        </p:nvSpPr>
        <p:spPr>
          <a:xfrm>
            <a:off x="1484311" y="685800"/>
            <a:ext cx="4694873" cy="1203959"/>
          </a:xfrm>
        </p:spPr>
        <p:txBody>
          <a:bodyPr>
            <a:normAutofit fontScale="90000"/>
          </a:bodyPr>
          <a:lstStyle/>
          <a:p>
            <a:pPr algn="l"/>
            <a:r>
              <a:rPr lang="en-US"/>
              <a:t>SHOOTING MECHANIC</a:t>
            </a:r>
          </a:p>
        </p:txBody>
      </p:sp>
      <p:sp>
        <p:nvSpPr>
          <p:cNvPr id="3" name="Content Placeholder 2">
            <a:extLst>
              <a:ext uri="{FF2B5EF4-FFF2-40B4-BE49-F238E27FC236}">
                <a16:creationId xmlns:a16="http://schemas.microsoft.com/office/drawing/2014/main" id="{1C41808C-8041-893C-789C-FC8B9F03C4BD}"/>
              </a:ext>
            </a:extLst>
          </p:cNvPr>
          <p:cNvSpPr>
            <a:spLocks noGrp="1"/>
          </p:cNvSpPr>
          <p:nvPr>
            <p:ph idx="1"/>
          </p:nvPr>
        </p:nvSpPr>
        <p:spPr>
          <a:xfrm>
            <a:off x="1484310" y="1884679"/>
            <a:ext cx="10018713" cy="4505961"/>
          </a:xfrm>
        </p:spPr>
        <p:txBody>
          <a:bodyPr>
            <a:normAutofit/>
          </a:bodyPr>
          <a:lstStyle/>
          <a:p>
            <a:r>
              <a:rPr lang="en-US"/>
              <a:t>Projectile and Hit Detection: Upon firing, the script casts a ray from the camera forward to detect hits. If an object is hit, it checks for a Health component on the hit object to apply damage. If damage results in the health dropping to zero or below, additional score points are added, and potentially other game-specific interactions are triggered (like increasing the kill count).</a:t>
            </a:r>
          </a:p>
          <a:p>
            <a:pPr>
              <a:buClr>
                <a:srgbClr val="1287C3"/>
              </a:buClr>
            </a:pPr>
            <a:r>
              <a:rPr lang="en-US"/>
              <a:t>Effects and Network Synchronization: When an object is hit, a visual effect  is instantiated at the hit location using Photon's network instantiation to ensure it appears across all clients. Damage application and score updates are also managed through Photon's networking, ensuring that all players' views are consistent.</a:t>
            </a:r>
          </a:p>
          <a:p>
            <a:pPr>
              <a:buClr>
                <a:srgbClr val="1287C3"/>
              </a:buClr>
            </a:pPr>
            <a:endParaRPr lang="en-US"/>
          </a:p>
        </p:txBody>
      </p:sp>
    </p:spTree>
    <p:extLst>
      <p:ext uri="{BB962C8B-B14F-4D97-AF65-F5344CB8AC3E}">
        <p14:creationId xmlns:p14="http://schemas.microsoft.com/office/powerpoint/2010/main" val="25825778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E9886-713A-AF5B-20F2-289FF7DC1DB7}"/>
              </a:ext>
            </a:extLst>
          </p:cNvPr>
          <p:cNvSpPr>
            <a:spLocks noGrp="1"/>
          </p:cNvSpPr>
          <p:nvPr>
            <p:ph type="title"/>
          </p:nvPr>
        </p:nvSpPr>
        <p:spPr>
          <a:xfrm>
            <a:off x="1484311" y="685800"/>
            <a:ext cx="4298633" cy="858519"/>
          </a:xfrm>
        </p:spPr>
        <p:txBody>
          <a:bodyPr>
            <a:normAutofit fontScale="90000"/>
          </a:bodyPr>
          <a:lstStyle/>
          <a:p>
            <a:pPr algn="l"/>
            <a:r>
              <a:rPr lang="en-US"/>
              <a:t>SCORE SYSTEM</a:t>
            </a:r>
            <a:br>
              <a:rPr lang="en-US"/>
            </a:br>
            <a:endParaRPr lang="en-US"/>
          </a:p>
        </p:txBody>
      </p:sp>
      <p:sp>
        <p:nvSpPr>
          <p:cNvPr id="3" name="Content Placeholder 2">
            <a:extLst>
              <a:ext uri="{FF2B5EF4-FFF2-40B4-BE49-F238E27FC236}">
                <a16:creationId xmlns:a16="http://schemas.microsoft.com/office/drawing/2014/main" id="{61A3D1B9-1DEC-39BA-03DF-08FFD133F0DA}"/>
              </a:ext>
            </a:extLst>
          </p:cNvPr>
          <p:cNvSpPr>
            <a:spLocks noGrp="1"/>
          </p:cNvSpPr>
          <p:nvPr>
            <p:ph idx="1"/>
          </p:nvPr>
        </p:nvSpPr>
        <p:spPr>
          <a:xfrm>
            <a:off x="1484310" y="1427479"/>
            <a:ext cx="10018713" cy="4363721"/>
          </a:xfrm>
        </p:spPr>
        <p:txBody>
          <a:bodyPr vert="horz" lIns="91440" tIns="45720" rIns="91440" bIns="45720" rtlCol="0" anchor="t">
            <a:normAutofit/>
          </a:bodyPr>
          <a:lstStyle/>
          <a:p>
            <a:r>
              <a:rPr lang="en-US"/>
              <a:t>Leaderboard: After killing a player, the score will increase one, and it will automatically show in the leaderboard, and if u kill by other players, and it will count your death once, also it will show up in the leaderboard.</a:t>
            </a:r>
          </a:p>
          <a:p>
            <a:pPr>
              <a:buClr>
                <a:srgbClr val="1287C3"/>
              </a:buClr>
            </a:pPr>
            <a:r>
              <a:rPr lang="en-US"/>
              <a:t>The leaderboard will list how many people join in the game with their name that created in the beginning, sorts it based on player scores in descending order.</a:t>
            </a:r>
            <a:endParaRPr lang="en-US">
              <a:ea typeface="+mn-lt"/>
              <a:cs typeface="+mn-lt"/>
            </a:endParaRPr>
          </a:p>
          <a:p>
            <a:pPr>
              <a:buClr>
                <a:srgbClr val="1287C3"/>
              </a:buClr>
            </a:pPr>
            <a:r>
              <a:rPr lang="en-US"/>
              <a:t>The leaderboard is updated periodically at a specified refresh rate.</a:t>
            </a:r>
          </a:p>
          <a:p>
            <a:pPr>
              <a:buClr>
                <a:srgbClr val="1287C3"/>
              </a:buClr>
            </a:pPr>
            <a:r>
              <a:rPr lang="en-US">
                <a:ea typeface="+mn-lt"/>
                <a:cs typeface="+mn-lt"/>
              </a:rPr>
              <a:t>Additionally, if a player's custom properties contain information about kills and deaths, the kill/death ratio is displayed in the format "kills/deaths".</a:t>
            </a:r>
            <a:endParaRPr lang="en-US"/>
          </a:p>
        </p:txBody>
      </p:sp>
    </p:spTree>
    <p:extLst>
      <p:ext uri="{BB962C8B-B14F-4D97-AF65-F5344CB8AC3E}">
        <p14:creationId xmlns:p14="http://schemas.microsoft.com/office/powerpoint/2010/main" val="6576708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2923D-AD95-3166-39E9-062BBAD0A75F}"/>
              </a:ext>
            </a:extLst>
          </p:cNvPr>
          <p:cNvSpPr>
            <a:spLocks noGrp="1"/>
          </p:cNvSpPr>
          <p:nvPr>
            <p:ph type="title"/>
          </p:nvPr>
        </p:nvSpPr>
        <p:spPr>
          <a:xfrm>
            <a:off x="1484311" y="685800"/>
            <a:ext cx="4613593" cy="1244599"/>
          </a:xfrm>
        </p:spPr>
        <p:txBody>
          <a:bodyPr/>
          <a:lstStyle/>
          <a:p>
            <a:pPr algn="l"/>
            <a:r>
              <a:rPr lang="en-US"/>
              <a:t>RESPAWN SYSTEM</a:t>
            </a:r>
          </a:p>
        </p:txBody>
      </p:sp>
      <p:sp>
        <p:nvSpPr>
          <p:cNvPr id="3" name="Content Placeholder 2">
            <a:extLst>
              <a:ext uri="{FF2B5EF4-FFF2-40B4-BE49-F238E27FC236}">
                <a16:creationId xmlns:a16="http://schemas.microsoft.com/office/drawing/2014/main" id="{030AD4A0-FB2E-6AA7-E0EF-B879E8CE10E7}"/>
              </a:ext>
            </a:extLst>
          </p:cNvPr>
          <p:cNvSpPr>
            <a:spLocks noGrp="1"/>
          </p:cNvSpPr>
          <p:nvPr>
            <p:ph idx="1"/>
          </p:nvPr>
        </p:nvSpPr>
        <p:spPr>
          <a:xfrm>
            <a:off x="1484310" y="2260599"/>
            <a:ext cx="10018713" cy="3530601"/>
          </a:xfrm>
        </p:spPr>
        <p:txBody>
          <a:bodyPr vert="horz" lIns="91440" tIns="45720" rIns="91440" bIns="45720" rtlCol="0" anchor="t">
            <a:normAutofit/>
          </a:bodyPr>
          <a:lstStyle/>
          <a:p>
            <a:pPr marL="0" indent="0">
              <a:buNone/>
            </a:pPr>
            <a:r>
              <a:rPr lang="en-US"/>
              <a:t>The respawn system in the  </a:t>
            </a:r>
            <a:r>
              <a:rPr lang="en-US" err="1"/>
              <a:t>RoomManager</a:t>
            </a:r>
            <a:r>
              <a:rPr lang="en-US"/>
              <a:t> script for a multiplayer game using Photon Unity Networking (PUN) is designed to manage the spawning of players into the game world when they join a room or possibly after they have been eliminated.</a:t>
            </a:r>
          </a:p>
        </p:txBody>
      </p:sp>
    </p:spTree>
    <p:extLst>
      <p:ext uri="{BB962C8B-B14F-4D97-AF65-F5344CB8AC3E}">
        <p14:creationId xmlns:p14="http://schemas.microsoft.com/office/powerpoint/2010/main" val="36912883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3C381-C35E-E313-1C72-1386B1BF5BCD}"/>
              </a:ext>
            </a:extLst>
          </p:cNvPr>
          <p:cNvSpPr>
            <a:spLocks noGrp="1"/>
          </p:cNvSpPr>
          <p:nvPr>
            <p:ph type="title"/>
          </p:nvPr>
        </p:nvSpPr>
        <p:spPr>
          <a:xfrm>
            <a:off x="1484311" y="685800"/>
            <a:ext cx="10018713" cy="665479"/>
          </a:xfrm>
        </p:spPr>
        <p:txBody>
          <a:bodyPr vert="horz" lIns="91440" tIns="45720" rIns="91440" bIns="45720" rtlCol="0" anchor="ctr">
            <a:normAutofit fontScale="90000"/>
          </a:bodyPr>
          <a:lstStyle/>
          <a:p>
            <a:pPr algn="l"/>
            <a:r>
              <a:rPr lang="en-US"/>
              <a:t>WYSIWIS ALGORITHM</a:t>
            </a:r>
          </a:p>
        </p:txBody>
      </p:sp>
      <p:sp>
        <p:nvSpPr>
          <p:cNvPr id="3" name="Content Placeholder 2">
            <a:extLst>
              <a:ext uri="{FF2B5EF4-FFF2-40B4-BE49-F238E27FC236}">
                <a16:creationId xmlns:a16="http://schemas.microsoft.com/office/drawing/2014/main" id="{958665D7-FFBD-CD8D-EC47-BA6A4F7F990D}"/>
              </a:ext>
            </a:extLst>
          </p:cNvPr>
          <p:cNvSpPr>
            <a:spLocks noGrp="1"/>
          </p:cNvSpPr>
          <p:nvPr>
            <p:ph idx="1"/>
          </p:nvPr>
        </p:nvSpPr>
        <p:spPr>
          <a:xfrm>
            <a:off x="1484310" y="1508759"/>
            <a:ext cx="10018713" cy="4963161"/>
          </a:xfrm>
        </p:spPr>
        <p:txBody>
          <a:bodyPr vert="horz" lIns="91440" tIns="45720" rIns="91440" bIns="45720" rtlCol="0" anchor="t">
            <a:normAutofit/>
          </a:bodyPr>
          <a:lstStyle/>
          <a:p>
            <a:r>
              <a:rPr lang="en-US"/>
              <a:t>Still have little delay in our game</a:t>
            </a:r>
          </a:p>
          <a:p>
            <a:pPr marL="0" indent="0">
              <a:buClr>
                <a:srgbClr val="1287C3"/>
              </a:buClr>
              <a:buNone/>
            </a:pPr>
            <a:endParaRPr lang="en-US"/>
          </a:p>
          <a:p>
            <a:pPr>
              <a:buClr>
                <a:srgbClr val="1287C3"/>
              </a:buClr>
            </a:pPr>
            <a:r>
              <a:rPr lang="en-US"/>
              <a:t>Used  majority voting method but still have issues with it.</a:t>
            </a:r>
          </a:p>
          <a:p>
            <a:pPr lvl="1">
              <a:buClr>
                <a:srgbClr val="1287C3"/>
              </a:buClr>
              <a:buFont typeface="Courier New"/>
              <a:buChar char="o"/>
            </a:pPr>
            <a:r>
              <a:rPr lang="en-US"/>
              <a:t>Action Confirmation: When an event or action occurs (like shooting or moving), each client reports its version of the event based on its local game state. These reports are sent to either a central server or distributed among peer clients.</a:t>
            </a:r>
          </a:p>
          <a:p>
            <a:pPr lvl="1">
              <a:buClr>
                <a:srgbClr val="1287C3"/>
              </a:buClr>
              <a:buFont typeface="Courier New"/>
              <a:buChar char="o"/>
            </a:pPr>
            <a:r>
              <a:rPr lang="en-US"/>
              <a:t>Voting on Events: Clients vote on the outcome of events based on their observations. For example, if there’s a dispute about whether a player was hit by a projectile, each client submits their observation, and the majority decision is accepted as the truth.</a:t>
            </a:r>
          </a:p>
          <a:p>
            <a:pPr marL="457200" lvl="1" indent="0">
              <a:buClr>
                <a:srgbClr val="1287C3"/>
              </a:buClr>
              <a:buNone/>
            </a:pPr>
            <a:endParaRPr lang="en-US"/>
          </a:p>
          <a:p>
            <a:pPr>
              <a:buClr>
                <a:srgbClr val="1287C3"/>
              </a:buClr>
            </a:pPr>
            <a:endParaRPr lang="en-US"/>
          </a:p>
        </p:txBody>
      </p:sp>
    </p:spTree>
    <p:extLst>
      <p:ext uri="{BB962C8B-B14F-4D97-AF65-F5344CB8AC3E}">
        <p14:creationId xmlns:p14="http://schemas.microsoft.com/office/powerpoint/2010/main" val="7821096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FB07C-4A6C-DF05-2877-EEB038530456}"/>
              </a:ext>
            </a:extLst>
          </p:cNvPr>
          <p:cNvSpPr>
            <a:spLocks noGrp="1"/>
          </p:cNvSpPr>
          <p:nvPr>
            <p:ph type="title"/>
          </p:nvPr>
        </p:nvSpPr>
        <p:spPr>
          <a:xfrm>
            <a:off x="1484311" y="685800"/>
            <a:ext cx="10018713" cy="1478279"/>
          </a:xfrm>
        </p:spPr>
        <p:txBody>
          <a:bodyPr/>
          <a:lstStyle/>
          <a:p>
            <a:r>
              <a:rPr lang="en-US"/>
              <a:t>Q&amp;A from classmate</a:t>
            </a:r>
          </a:p>
        </p:txBody>
      </p:sp>
      <p:sp>
        <p:nvSpPr>
          <p:cNvPr id="3" name="Content Placeholder 2">
            <a:extLst>
              <a:ext uri="{FF2B5EF4-FFF2-40B4-BE49-F238E27FC236}">
                <a16:creationId xmlns:a16="http://schemas.microsoft.com/office/drawing/2014/main" id="{17834277-4EAB-1611-3557-4DFC5E6BAE41}"/>
              </a:ext>
            </a:extLst>
          </p:cNvPr>
          <p:cNvSpPr>
            <a:spLocks noGrp="1"/>
          </p:cNvSpPr>
          <p:nvPr>
            <p:ph idx="1"/>
          </p:nvPr>
        </p:nvSpPr>
        <p:spPr>
          <a:xfrm>
            <a:off x="1484310" y="2575559"/>
            <a:ext cx="10018713" cy="3215641"/>
          </a:xfrm>
        </p:spPr>
        <p:txBody>
          <a:bodyPr>
            <a:normAutofit fontScale="47500" lnSpcReduction="20000"/>
          </a:bodyPr>
          <a:lstStyle/>
          <a:p>
            <a:r>
              <a:rPr lang="en-US">
                <a:ea typeface="+mn-lt"/>
                <a:cs typeface="+mn-lt"/>
              </a:rPr>
              <a:t>what would you say are next steps for this project?</a:t>
            </a:r>
            <a:endParaRPr lang="en-US"/>
          </a:p>
          <a:p>
            <a:pPr lvl="1">
              <a:buClr>
                <a:srgbClr val="1287C3"/>
              </a:buClr>
              <a:buFont typeface="Courier New"/>
              <a:buChar char="o"/>
            </a:pPr>
            <a:r>
              <a:rPr lang="en-US">
                <a:latin typeface="Arial"/>
                <a:ea typeface="+mn-lt"/>
                <a:cs typeface="Arial"/>
              </a:rPr>
              <a:t>Our design is not completed, we still need to implement exit for the game.</a:t>
            </a:r>
          </a:p>
          <a:p>
            <a:pPr lvl="1">
              <a:buClr>
                <a:srgbClr val="1287C3"/>
              </a:buClr>
              <a:buFont typeface="Courier New"/>
              <a:buChar char="o"/>
            </a:pPr>
            <a:r>
              <a:rPr lang="en-US">
                <a:latin typeface="Arial"/>
                <a:ea typeface="+mn-lt"/>
                <a:cs typeface="Arial"/>
              </a:rPr>
              <a:t>Make better UI for the game</a:t>
            </a:r>
          </a:p>
          <a:p>
            <a:pPr lvl="1">
              <a:buClr>
                <a:srgbClr val="1287C3"/>
              </a:buClr>
              <a:buFont typeface="Courier New"/>
              <a:buChar char="o"/>
            </a:pPr>
            <a:r>
              <a:rPr lang="en-US" dirty="0">
                <a:latin typeface="Arial"/>
                <a:ea typeface="+mn-lt"/>
                <a:cs typeface="Arial"/>
              </a:rPr>
              <a:t>Make a final score point for this game, like when the player reaches the final point, and then he wins the game</a:t>
            </a:r>
          </a:p>
          <a:p>
            <a:pPr lvl="1">
              <a:buClr>
                <a:srgbClr val="1287C3"/>
              </a:buClr>
              <a:buFont typeface="Courier New"/>
              <a:buChar char="o"/>
            </a:pPr>
            <a:r>
              <a:rPr lang="en-US" dirty="0">
                <a:latin typeface="Arial"/>
                <a:ea typeface="+mn-lt"/>
                <a:cs typeface="Arial"/>
              </a:rPr>
              <a:t>For the weapons that player use in-game, we can make it flexible so that the player can choose what kinds of weapons he want to use</a:t>
            </a:r>
            <a:endParaRPr lang="en-US" dirty="0"/>
          </a:p>
          <a:p>
            <a:pPr lvl="1">
              <a:buClr>
                <a:srgbClr val="1287C3"/>
              </a:buClr>
              <a:buFont typeface="Courier New"/>
              <a:buChar char="o"/>
            </a:pPr>
            <a:r>
              <a:rPr lang="en-US" dirty="0">
                <a:latin typeface="Arial"/>
                <a:ea typeface="+mn-lt"/>
                <a:cs typeface="Arial"/>
              </a:rPr>
              <a:t>Create </a:t>
            </a:r>
            <a:r>
              <a:rPr lang="en-US" altLang="ja-JP" dirty="0">
                <a:latin typeface="Arial"/>
                <a:ea typeface="+mn-lt"/>
                <a:cs typeface="Arial"/>
              </a:rPr>
              <a:t>the armor for the user, also we can make an economy system, for example, like when you kill a player, you can get bonus and update </a:t>
            </a:r>
            <a:r>
              <a:rPr lang="en-US" altLang="ja-JP">
                <a:latin typeface="Arial"/>
                <a:ea typeface="+mn-lt"/>
                <a:cs typeface="Arial"/>
              </a:rPr>
              <a:t>your weapon</a:t>
            </a:r>
            <a:endParaRPr lang="en-US" altLang="ja-JP" dirty="0">
              <a:latin typeface="Arial"/>
              <a:ea typeface="+mn-lt"/>
              <a:cs typeface="Arial"/>
            </a:endParaRPr>
          </a:p>
          <a:p>
            <a:pPr lvl="1">
              <a:buClr>
                <a:srgbClr val="1287C3"/>
              </a:buClr>
              <a:buFont typeface="Courier New"/>
              <a:buChar char="o"/>
            </a:pPr>
            <a:endParaRPr lang="en-US" dirty="0">
              <a:latin typeface="Arial"/>
              <a:ea typeface="+mn-lt"/>
              <a:cs typeface="Arial"/>
            </a:endParaRPr>
          </a:p>
          <a:p>
            <a:pPr marL="457200" lvl="1" indent="0">
              <a:buClr>
                <a:srgbClr val="1287C3"/>
              </a:buClr>
              <a:buNone/>
            </a:pPr>
            <a:endParaRPr lang="en-US">
              <a:ea typeface="+mn-lt"/>
              <a:cs typeface="+mn-lt"/>
            </a:endParaRPr>
          </a:p>
          <a:p>
            <a:pPr>
              <a:buClr>
                <a:srgbClr val="1287C3"/>
              </a:buClr>
            </a:pPr>
            <a:endParaRPr lang="en-US">
              <a:ea typeface="+mn-lt"/>
              <a:cs typeface="+mn-lt"/>
            </a:endParaRPr>
          </a:p>
          <a:p>
            <a:pPr>
              <a:buClr>
                <a:srgbClr val="1287C3"/>
              </a:buClr>
            </a:pPr>
            <a:r>
              <a:rPr lang="en-US" dirty="0">
                <a:ea typeface="+mn-lt"/>
                <a:cs typeface="+mn-lt"/>
              </a:rPr>
              <a:t>How do you propose introducing this artificial delay to your code?</a:t>
            </a:r>
            <a:endParaRPr lang="en-US" dirty="0"/>
          </a:p>
          <a:p>
            <a:pPr lvl="1">
              <a:buClr>
                <a:srgbClr val="1287C3"/>
              </a:buClr>
              <a:buFont typeface="Courier New"/>
              <a:buChar char="o"/>
            </a:pPr>
            <a:r>
              <a:rPr lang="en-US"/>
              <a:t>Maybe use loop </a:t>
            </a:r>
          </a:p>
          <a:p>
            <a:pPr lvl="1">
              <a:buClr>
                <a:srgbClr val="1287C3"/>
              </a:buClr>
              <a:buFont typeface="Courier New"/>
              <a:buChar char="o"/>
            </a:pPr>
            <a:r>
              <a:rPr lang="en-US" dirty="0"/>
              <a:t>At this point, because we are using photon pun 2 to implement the WYSIWIS, and then we can use  OnPhotonSerializeView implementation to try to make the artificial delay</a:t>
            </a:r>
          </a:p>
          <a:p>
            <a:pPr marL="457200" lvl="1" indent="0">
              <a:buClr>
                <a:srgbClr val="1287C3"/>
              </a:buClr>
              <a:buNone/>
            </a:pPr>
            <a:r>
              <a:rPr lang="en-US" dirty="0"/>
              <a:t>  </a:t>
            </a:r>
          </a:p>
          <a:p>
            <a:pPr>
              <a:buClr>
                <a:srgbClr val="1287C3"/>
              </a:buClr>
            </a:pPr>
            <a:endParaRPr lang="en-US"/>
          </a:p>
          <a:p>
            <a:pPr>
              <a:buClr>
                <a:srgbClr val="1287C3"/>
              </a:buClr>
            </a:pPr>
            <a:endParaRPr lang="en-US"/>
          </a:p>
        </p:txBody>
      </p:sp>
    </p:spTree>
    <p:extLst>
      <p:ext uri="{BB962C8B-B14F-4D97-AF65-F5344CB8AC3E}">
        <p14:creationId xmlns:p14="http://schemas.microsoft.com/office/powerpoint/2010/main" val="29690109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C616B3DC-C165-433D-9187-62DCC0E317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1" name="Freeform 6">
              <a:extLst>
                <a:ext uri="{FF2B5EF4-FFF2-40B4-BE49-F238E27FC236}">
                  <a16:creationId xmlns:a16="http://schemas.microsoft.com/office/drawing/2014/main" id="{97E1BF84-9824-4B0E-98DF-F0F7181DD0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A85FA340-7392-4303-9707-A12F45A46F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3" name="Freeform 9">
              <a:extLst>
                <a:ext uri="{FF2B5EF4-FFF2-40B4-BE49-F238E27FC236}">
                  <a16:creationId xmlns:a16="http://schemas.microsoft.com/office/drawing/2014/main" id="{758A9051-2BD9-4868-8B84-344752FA2F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4" name="Freeform 10">
              <a:extLst>
                <a:ext uri="{FF2B5EF4-FFF2-40B4-BE49-F238E27FC236}">
                  <a16:creationId xmlns:a16="http://schemas.microsoft.com/office/drawing/2014/main" id="{58264C49-3539-4CBD-8F11-1106C8B878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5" name="Freeform 11">
              <a:extLst>
                <a:ext uri="{FF2B5EF4-FFF2-40B4-BE49-F238E27FC236}">
                  <a16:creationId xmlns:a16="http://schemas.microsoft.com/office/drawing/2014/main" id="{DE862133-5C7E-4B32-9786-0B33BC51A7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6" name="Freeform 12">
              <a:extLst>
                <a:ext uri="{FF2B5EF4-FFF2-40B4-BE49-F238E27FC236}">
                  <a16:creationId xmlns:a16="http://schemas.microsoft.com/office/drawing/2014/main" id="{90925F6C-DF03-4707-9176-6049F049B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8" name="Rectangle 17">
            <a:extLst>
              <a:ext uri="{FF2B5EF4-FFF2-40B4-BE49-F238E27FC236}">
                <a16:creationId xmlns:a16="http://schemas.microsoft.com/office/drawing/2014/main" id="{A6073935-E043-4801-AF06-06093A9145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EFADBF-0BBF-3675-DE6A-7676F350F3B2}"/>
              </a:ext>
            </a:extLst>
          </p:cNvPr>
          <p:cNvSpPr>
            <a:spLocks noGrp="1"/>
          </p:cNvSpPr>
          <p:nvPr>
            <p:ph type="title"/>
          </p:nvPr>
        </p:nvSpPr>
        <p:spPr>
          <a:xfrm>
            <a:off x="8041742" y="648930"/>
            <a:ext cx="3461281" cy="3347337"/>
          </a:xfrm>
        </p:spPr>
        <p:txBody>
          <a:bodyPr vert="horz" lIns="91440" tIns="45720" rIns="91440" bIns="45720" rtlCol="0" anchor="b">
            <a:normAutofit/>
          </a:bodyPr>
          <a:lstStyle/>
          <a:p>
            <a:pPr algn="r"/>
            <a:r>
              <a:rPr lang="en-US" sz="4800"/>
              <a:t>Demo Time</a:t>
            </a:r>
          </a:p>
        </p:txBody>
      </p:sp>
      <p:grpSp>
        <p:nvGrpSpPr>
          <p:cNvPr id="20" name="Group 19">
            <a:extLst>
              <a:ext uri="{FF2B5EF4-FFF2-40B4-BE49-F238E27FC236}">
                <a16:creationId xmlns:a16="http://schemas.microsoft.com/office/drawing/2014/main" id="{8AC26FF4-D6F9-4A94-A837-D051A101ED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86714" y="-4763"/>
            <a:ext cx="5014912" cy="6862763"/>
            <a:chOff x="2928938" y="-4763"/>
            <a:chExt cx="5014912" cy="6862763"/>
          </a:xfrm>
        </p:grpSpPr>
        <p:sp>
          <p:nvSpPr>
            <p:cNvPr id="21" name="Freeform 6">
              <a:extLst>
                <a:ext uri="{FF2B5EF4-FFF2-40B4-BE49-F238E27FC236}">
                  <a16:creationId xmlns:a16="http://schemas.microsoft.com/office/drawing/2014/main" id="{EFFE501B-F9EC-4229-99D6-F39E38A71B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2" name="Freeform 7">
              <a:extLst>
                <a:ext uri="{FF2B5EF4-FFF2-40B4-BE49-F238E27FC236}">
                  <a16:creationId xmlns:a16="http://schemas.microsoft.com/office/drawing/2014/main" id="{B064C6A0-3DE4-4F4A-B650-78A628163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3" name="Freeform 25">
              <a:extLst>
                <a:ext uri="{FF2B5EF4-FFF2-40B4-BE49-F238E27FC236}">
                  <a16:creationId xmlns:a16="http://schemas.microsoft.com/office/drawing/2014/main" id="{43CD3E83-3D0D-40EE-B1A2-9C989EBF2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4" name="Freeform 26">
              <a:extLst>
                <a:ext uri="{FF2B5EF4-FFF2-40B4-BE49-F238E27FC236}">
                  <a16:creationId xmlns:a16="http://schemas.microsoft.com/office/drawing/2014/main" id="{71553909-760D-4B98-96A4-F9F48339AF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5" name="Freeform 27">
              <a:extLst>
                <a:ext uri="{FF2B5EF4-FFF2-40B4-BE49-F238E27FC236}">
                  <a16:creationId xmlns:a16="http://schemas.microsoft.com/office/drawing/2014/main" id="{1F006A6C-F843-49BC-AC84-89BD2AF586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6" name="Freeform 28">
              <a:extLst>
                <a:ext uri="{FF2B5EF4-FFF2-40B4-BE49-F238E27FC236}">
                  <a16:creationId xmlns:a16="http://schemas.microsoft.com/office/drawing/2014/main" id="{62AEE6F3-16F4-4944-8459-4D5EEA341D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8" name="Rounded Rectangle 16">
            <a:extLst>
              <a:ext uri="{FF2B5EF4-FFF2-40B4-BE49-F238E27FC236}">
                <a16:creationId xmlns:a16="http://schemas.microsoft.com/office/drawing/2014/main" id="{8D6B9972-4A81-4223-9901-0E559A1D5E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693" y="648931"/>
            <a:ext cx="6854433" cy="5231964"/>
          </a:xfrm>
          <a:prstGeom prst="roundRect">
            <a:avLst>
              <a:gd name="adj" fmla="val 4834"/>
            </a:avLst>
          </a:prstGeom>
          <a:solidFill>
            <a:schemeClr val="bg1"/>
          </a:solid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Teacher">
            <a:extLst>
              <a:ext uri="{FF2B5EF4-FFF2-40B4-BE49-F238E27FC236}">
                <a16:creationId xmlns:a16="http://schemas.microsoft.com/office/drawing/2014/main" id="{58B1B418-A5C7-0415-C066-C4E363A35A7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05585" y="1011765"/>
            <a:ext cx="4546708" cy="4546708"/>
          </a:xfrm>
          <a:prstGeom prst="rect">
            <a:avLst/>
          </a:prstGeom>
        </p:spPr>
      </p:pic>
    </p:spTree>
    <p:extLst>
      <p:ext uri="{BB962C8B-B14F-4D97-AF65-F5344CB8AC3E}">
        <p14:creationId xmlns:p14="http://schemas.microsoft.com/office/powerpoint/2010/main" val="38396693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10000"/>
              </a:schemeClr>
            </a:gs>
            <a:gs pos="100000">
              <a:schemeClr val="bg2">
                <a:shade val="64000"/>
                <a:lumMod val="98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9B844-908C-0969-3B3E-B10F519B7855}"/>
              </a:ext>
            </a:extLst>
          </p:cNvPr>
          <p:cNvSpPr>
            <a:spLocks noGrp="1"/>
          </p:cNvSpPr>
          <p:nvPr>
            <p:ph type="title"/>
          </p:nvPr>
        </p:nvSpPr>
        <p:spPr>
          <a:xfrm>
            <a:off x="1760706" y="685800"/>
            <a:ext cx="9742318" cy="1752599"/>
          </a:xfrm>
        </p:spPr>
        <p:txBody>
          <a:bodyPr>
            <a:normAutofit/>
          </a:bodyPr>
          <a:lstStyle/>
          <a:p>
            <a:r>
              <a:rPr lang="en-US" dirty="0"/>
              <a:t>Individual part</a:t>
            </a:r>
          </a:p>
        </p:txBody>
      </p:sp>
      <p:sp>
        <p:nvSpPr>
          <p:cNvPr id="5" name="TextBox 4">
            <a:extLst>
              <a:ext uri="{FF2B5EF4-FFF2-40B4-BE49-F238E27FC236}">
                <a16:creationId xmlns:a16="http://schemas.microsoft.com/office/drawing/2014/main" id="{D65ADC07-23CE-2891-B5B9-8B7D96E0F0D3}"/>
              </a:ext>
            </a:extLst>
          </p:cNvPr>
          <p:cNvSpPr txBox="1"/>
          <p:nvPr/>
        </p:nvSpPr>
        <p:spPr>
          <a:xfrm>
            <a:off x="7411846" y="2749950"/>
            <a:ext cx="3635402"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905256">
              <a:spcAft>
                <a:spcPts val="600"/>
              </a:spcAft>
            </a:pPr>
            <a:r>
              <a:rPr lang="en-US" sz="1750" kern="1200" err="1">
                <a:latin typeface="+mn-lt"/>
                <a:ea typeface="+mn-ea"/>
                <a:cs typeface="+mn-cs"/>
              </a:rPr>
              <a:t>Zhuowen</a:t>
            </a:r>
            <a:r>
              <a:rPr lang="en-US" sz="1750" kern="1200" dirty="0">
                <a:latin typeface="+mn-lt"/>
                <a:ea typeface="+mn-ea"/>
                <a:cs typeface="+mn-cs"/>
              </a:rPr>
              <a:t> Zhong:</a:t>
            </a:r>
          </a:p>
          <a:p>
            <a:pPr marL="285750" indent="-285750">
              <a:spcAft>
                <a:spcPts val="600"/>
              </a:spcAft>
              <a:buFont typeface="Arial"/>
              <a:buChar char="•"/>
            </a:pPr>
            <a:r>
              <a:rPr lang="en-US" sz="1750" dirty="0"/>
              <a:t>Player's movements</a:t>
            </a:r>
          </a:p>
          <a:p>
            <a:pPr marL="285750" indent="-285750">
              <a:spcAft>
                <a:spcPts val="600"/>
              </a:spcAft>
              <a:buFont typeface="Arial"/>
              <a:buChar char="•"/>
            </a:pPr>
            <a:r>
              <a:rPr lang="en-US" sz="1750" dirty="0"/>
              <a:t>Animation of movements</a:t>
            </a:r>
          </a:p>
          <a:p>
            <a:pPr marL="285750" indent="-285750">
              <a:spcAft>
                <a:spcPts val="600"/>
              </a:spcAft>
              <a:buFont typeface="Arial"/>
              <a:buChar char="•"/>
            </a:pPr>
            <a:r>
              <a:rPr lang="en-US" sz="1750" dirty="0"/>
              <a:t>Bullet  mechanic</a:t>
            </a:r>
          </a:p>
          <a:p>
            <a:pPr marL="285750" indent="-285750">
              <a:spcAft>
                <a:spcPts val="600"/>
              </a:spcAft>
              <a:buFont typeface="Arial"/>
              <a:buChar char="•"/>
            </a:pPr>
            <a:r>
              <a:rPr lang="en-US" sz="1750"/>
              <a:t>Game interface </a:t>
            </a:r>
            <a:endParaRPr lang="en-US" sz="1750" dirty="0"/>
          </a:p>
          <a:p>
            <a:pPr marL="285750" indent="-285750">
              <a:spcAft>
                <a:spcPts val="600"/>
              </a:spcAft>
              <a:buFont typeface="Arial"/>
              <a:buChar char="•"/>
            </a:pPr>
            <a:endParaRPr lang="en-US" sz="1750" dirty="0"/>
          </a:p>
          <a:p>
            <a:pPr marL="285750" indent="-285750">
              <a:spcAft>
                <a:spcPts val="600"/>
              </a:spcAft>
              <a:buFont typeface="Arial"/>
              <a:buChar char="•"/>
            </a:pPr>
            <a:endParaRPr lang="en-US" sz="1750" dirty="0"/>
          </a:p>
          <a:p>
            <a:pPr>
              <a:spcAft>
                <a:spcPts val="600"/>
              </a:spcAft>
            </a:pPr>
            <a:endParaRPr lang="en-US" sz="1750" dirty="0"/>
          </a:p>
          <a:p>
            <a:pPr>
              <a:spcAft>
                <a:spcPts val="600"/>
              </a:spcAft>
            </a:pPr>
            <a:endParaRPr lang="en-US"/>
          </a:p>
        </p:txBody>
      </p:sp>
      <p:sp>
        <p:nvSpPr>
          <p:cNvPr id="4" name="TextBox 3">
            <a:extLst>
              <a:ext uri="{FF2B5EF4-FFF2-40B4-BE49-F238E27FC236}">
                <a16:creationId xmlns:a16="http://schemas.microsoft.com/office/drawing/2014/main" id="{84BFA221-5949-7EFB-0024-F5355B89BB43}"/>
              </a:ext>
            </a:extLst>
          </p:cNvPr>
          <p:cNvSpPr txBox="1"/>
          <p:nvPr/>
        </p:nvSpPr>
        <p:spPr>
          <a:xfrm>
            <a:off x="1625599" y="2580640"/>
            <a:ext cx="4368800"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err="1"/>
              <a:t>Maoxi</a:t>
            </a:r>
            <a:r>
              <a:rPr lang="en-US" dirty="0"/>
              <a:t> Xu:</a:t>
            </a:r>
          </a:p>
          <a:p>
            <a:pPr marL="285750" indent="-285750">
              <a:buFont typeface="Arial"/>
              <a:buChar char="•"/>
            </a:pPr>
            <a:r>
              <a:rPr lang="en-US" dirty="0"/>
              <a:t>Set up server</a:t>
            </a:r>
          </a:p>
          <a:p>
            <a:pPr marL="285750" indent="-285750">
              <a:buFont typeface="Arial"/>
              <a:buChar char="•"/>
            </a:pPr>
            <a:r>
              <a:rPr lang="en-US" dirty="0"/>
              <a:t>Set up the player's button</a:t>
            </a:r>
          </a:p>
          <a:p>
            <a:pPr marL="285750" indent="-285750">
              <a:buFont typeface="Arial"/>
              <a:buChar char="•"/>
            </a:pPr>
            <a:r>
              <a:rPr lang="en-US" dirty="0"/>
              <a:t>Room management system </a:t>
            </a:r>
          </a:p>
          <a:p>
            <a:pPr marL="285750" indent="-285750">
              <a:buFont typeface="Arial"/>
              <a:buChar char="•"/>
            </a:pPr>
            <a:r>
              <a:rPr lang="en-US" dirty="0"/>
              <a:t>Set nickname display </a:t>
            </a:r>
          </a:p>
          <a:p>
            <a:pPr marL="285750" indent="-285750">
              <a:buFont typeface="Arial"/>
              <a:buChar char="•"/>
            </a:pPr>
            <a:r>
              <a:rPr lang="en-US" dirty="0"/>
              <a:t>Score board system</a:t>
            </a:r>
          </a:p>
          <a:p>
            <a:pPr marL="285750" indent="-285750">
              <a:buFont typeface="Arial"/>
              <a:buChar char="•"/>
            </a:pPr>
            <a:r>
              <a:rPr lang="en-US" dirty="0"/>
              <a:t>Respawn system</a:t>
            </a:r>
          </a:p>
          <a:p>
            <a:pPr marL="285750" indent="-285750">
              <a:buFont typeface="Arial"/>
              <a:buChar char="•"/>
            </a:pPr>
            <a:r>
              <a:rPr lang="en-US" dirty="0"/>
              <a:t>Login  panel </a:t>
            </a:r>
          </a:p>
          <a:p>
            <a:pPr marL="285750" indent="-285750">
              <a:buFont typeface="Arial"/>
              <a:buChar char="•"/>
            </a:pPr>
            <a:endParaRPr lang="en-US" dirty="0"/>
          </a:p>
          <a:p>
            <a:pPr marL="285750" indent="-285750">
              <a:buFont typeface="Arial"/>
              <a:buChar char="•"/>
            </a:pPr>
            <a:endParaRPr lang="en-US" dirty="0"/>
          </a:p>
        </p:txBody>
      </p:sp>
    </p:spTree>
    <p:extLst>
      <p:ext uri="{BB962C8B-B14F-4D97-AF65-F5344CB8AC3E}">
        <p14:creationId xmlns:p14="http://schemas.microsoft.com/office/powerpoint/2010/main" val="8637915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6AD30037-67ED-4367-9BE0-45787510B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 game&#10;&#10;Description automatically generated">
            <a:extLst>
              <a:ext uri="{FF2B5EF4-FFF2-40B4-BE49-F238E27FC236}">
                <a16:creationId xmlns:a16="http://schemas.microsoft.com/office/drawing/2014/main" id="{BA4C7EEE-228F-9A51-EFE0-E423C2B8F2E5}"/>
              </a:ext>
            </a:extLst>
          </p:cNvPr>
          <p:cNvPicPr>
            <a:picLocks noChangeAspect="1"/>
          </p:cNvPicPr>
          <p:nvPr/>
        </p:nvPicPr>
        <p:blipFill rotWithShape="1">
          <a:blip r:embed="rId3"/>
          <a:srcRect l="16797" r="34524" b="-1"/>
          <a:stretch/>
        </p:blipFill>
        <p:spPr>
          <a:xfrm>
            <a:off x="6892924" y="10"/>
            <a:ext cx="5299077" cy="6857990"/>
          </a:xfrm>
          <a:custGeom>
            <a:avLst/>
            <a:gdLst/>
            <a:ahLst/>
            <a:cxnLst/>
            <a:rect l="l" t="t" r="r" b="b"/>
            <a:pathLst>
              <a:path w="5299077" h="6858000">
                <a:moveTo>
                  <a:pt x="836871" y="0"/>
                </a:moveTo>
                <a:lnTo>
                  <a:pt x="5299077" y="0"/>
                </a:lnTo>
                <a:lnTo>
                  <a:pt x="5299077" y="6858000"/>
                </a:lnTo>
                <a:lnTo>
                  <a:pt x="1911312" y="6858000"/>
                </a:lnTo>
                <a:lnTo>
                  <a:pt x="0" y="5333999"/>
                </a:lnTo>
                <a:close/>
              </a:path>
            </a:pathLst>
          </a:custGeom>
        </p:spPr>
      </p:pic>
      <p:grpSp>
        <p:nvGrpSpPr>
          <p:cNvPr id="23" name="Group 22">
            <a:extLst>
              <a:ext uri="{FF2B5EF4-FFF2-40B4-BE49-F238E27FC236}">
                <a16:creationId xmlns:a16="http://schemas.microsoft.com/office/drawing/2014/main" id="{50841A4E-5BC1-44B4-83CF-D524E8AEAD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32760" y="0"/>
            <a:ext cx="2436813" cy="6858001"/>
            <a:chOff x="1320800" y="0"/>
            <a:chExt cx="2436813" cy="6858001"/>
          </a:xfrm>
        </p:grpSpPr>
        <p:sp>
          <p:nvSpPr>
            <p:cNvPr id="12" name="Freeform 6">
              <a:extLst>
                <a:ext uri="{FF2B5EF4-FFF2-40B4-BE49-F238E27FC236}">
                  <a16:creationId xmlns:a16="http://schemas.microsoft.com/office/drawing/2014/main" id="{BF371BCC-8954-44E2-8C4F-29DC188727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3" name="Freeform 7">
              <a:extLst>
                <a:ext uri="{FF2B5EF4-FFF2-40B4-BE49-F238E27FC236}">
                  <a16:creationId xmlns:a16="http://schemas.microsoft.com/office/drawing/2014/main" id="{CD3505BE-B420-41C5-BE34-3E7652D37A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4" name="Freeform 8">
              <a:extLst>
                <a:ext uri="{FF2B5EF4-FFF2-40B4-BE49-F238E27FC236}">
                  <a16:creationId xmlns:a16="http://schemas.microsoft.com/office/drawing/2014/main" id="{4B68A05B-A78B-4D59-8CF9-1900731A21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5" name="Freeform 9">
              <a:extLst>
                <a:ext uri="{FF2B5EF4-FFF2-40B4-BE49-F238E27FC236}">
                  <a16:creationId xmlns:a16="http://schemas.microsoft.com/office/drawing/2014/main" id="{84D57A01-C112-4FF2-B5ED-0B762AAD9C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6" name="Freeform 10">
              <a:extLst>
                <a:ext uri="{FF2B5EF4-FFF2-40B4-BE49-F238E27FC236}">
                  <a16:creationId xmlns:a16="http://schemas.microsoft.com/office/drawing/2014/main" id="{6CCCCDF1-5D4F-4CA1-8400-DFBB96BB01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4" name="Freeform 11">
              <a:extLst>
                <a:ext uri="{FF2B5EF4-FFF2-40B4-BE49-F238E27FC236}">
                  <a16:creationId xmlns:a16="http://schemas.microsoft.com/office/drawing/2014/main" id="{20A090B2-5344-43CD-BC70-A6D44F15E8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1">
            <a:extLst>
              <a:ext uri="{FF2B5EF4-FFF2-40B4-BE49-F238E27FC236}">
                <a16:creationId xmlns:a16="http://schemas.microsoft.com/office/drawing/2014/main" id="{CA33561C-8742-094C-D54D-00A4C8E6D4F7}"/>
              </a:ext>
            </a:extLst>
          </p:cNvPr>
          <p:cNvSpPr>
            <a:spLocks noGrp="1"/>
          </p:cNvSpPr>
          <p:nvPr>
            <p:ph type="title"/>
          </p:nvPr>
        </p:nvSpPr>
        <p:spPr>
          <a:xfrm>
            <a:off x="972080" y="685800"/>
            <a:ext cx="5260680" cy="1752599"/>
          </a:xfrm>
        </p:spPr>
        <p:txBody>
          <a:bodyPr>
            <a:normAutofit/>
          </a:bodyPr>
          <a:lstStyle/>
          <a:p>
            <a:pPr algn="l"/>
            <a:r>
              <a:rPr lang="en-US"/>
              <a:t>introduction</a:t>
            </a:r>
          </a:p>
        </p:txBody>
      </p:sp>
      <p:sp>
        <p:nvSpPr>
          <p:cNvPr id="3" name="Content Placeholder 2">
            <a:extLst>
              <a:ext uri="{FF2B5EF4-FFF2-40B4-BE49-F238E27FC236}">
                <a16:creationId xmlns:a16="http://schemas.microsoft.com/office/drawing/2014/main" id="{4154181D-6FA7-5594-02D5-C2B58BA30C6F}"/>
              </a:ext>
            </a:extLst>
          </p:cNvPr>
          <p:cNvSpPr>
            <a:spLocks noGrp="1"/>
          </p:cNvSpPr>
          <p:nvPr>
            <p:ph idx="1"/>
          </p:nvPr>
        </p:nvSpPr>
        <p:spPr>
          <a:xfrm>
            <a:off x="643468" y="2666999"/>
            <a:ext cx="5260680" cy="3124201"/>
          </a:xfrm>
        </p:spPr>
        <p:txBody>
          <a:bodyPr>
            <a:normAutofit/>
          </a:bodyPr>
          <a:lstStyle/>
          <a:p>
            <a:pPr marL="0" indent="0">
              <a:buNone/>
            </a:pPr>
            <a:r>
              <a:rPr lang="en-US" sz="2000"/>
              <a:t>This is  A multiplayer first-person shooter game based on Unity 3D and Photon. A</a:t>
            </a:r>
            <a:r>
              <a:rPr lang="en-US" sz="2000">
                <a:ea typeface="+mn-lt"/>
                <a:cs typeface="+mn-lt"/>
              </a:rPr>
              <a:t> multiplayer 3D shooting game that allows players to compete or collaborate with each other in real-time</a:t>
            </a:r>
            <a:r>
              <a:rPr lang="en-US" sz="2000"/>
              <a:t> .</a:t>
            </a:r>
          </a:p>
        </p:txBody>
      </p:sp>
    </p:spTree>
    <p:extLst>
      <p:ext uri="{BB962C8B-B14F-4D97-AF65-F5344CB8AC3E}">
        <p14:creationId xmlns:p14="http://schemas.microsoft.com/office/powerpoint/2010/main" val="1120605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6AD30037-67ED-4367-9BE0-45787510B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black background with a black rectangular object&#10;&#10;Description automatically generated">
            <a:extLst>
              <a:ext uri="{FF2B5EF4-FFF2-40B4-BE49-F238E27FC236}">
                <a16:creationId xmlns:a16="http://schemas.microsoft.com/office/drawing/2014/main" id="{48BF0680-F878-B196-E23A-335C723033EC}"/>
              </a:ext>
            </a:extLst>
          </p:cNvPr>
          <p:cNvPicPr>
            <a:picLocks noChangeAspect="1"/>
          </p:cNvPicPr>
          <p:nvPr/>
        </p:nvPicPr>
        <p:blipFill rotWithShape="1">
          <a:blip r:embed="rId3"/>
          <a:srcRect l="2392" r="69211"/>
          <a:stretch/>
        </p:blipFill>
        <p:spPr>
          <a:xfrm>
            <a:off x="6892924" y="10"/>
            <a:ext cx="5299077" cy="6857990"/>
          </a:xfrm>
          <a:custGeom>
            <a:avLst/>
            <a:gdLst/>
            <a:ahLst/>
            <a:cxnLst/>
            <a:rect l="l" t="t" r="r" b="b"/>
            <a:pathLst>
              <a:path w="5299077" h="6858000">
                <a:moveTo>
                  <a:pt x="836871" y="0"/>
                </a:moveTo>
                <a:lnTo>
                  <a:pt x="5299077" y="0"/>
                </a:lnTo>
                <a:lnTo>
                  <a:pt x="5299077" y="6858000"/>
                </a:lnTo>
                <a:lnTo>
                  <a:pt x="1911312" y="6858000"/>
                </a:lnTo>
                <a:lnTo>
                  <a:pt x="0" y="5333999"/>
                </a:lnTo>
                <a:close/>
              </a:path>
            </a:pathLst>
          </a:custGeom>
        </p:spPr>
      </p:pic>
      <p:grpSp>
        <p:nvGrpSpPr>
          <p:cNvPr id="11" name="Group 10">
            <a:extLst>
              <a:ext uri="{FF2B5EF4-FFF2-40B4-BE49-F238E27FC236}">
                <a16:creationId xmlns:a16="http://schemas.microsoft.com/office/drawing/2014/main" id="{50841A4E-5BC1-44B4-83CF-D524E8AEAD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32760" y="0"/>
            <a:ext cx="2436813" cy="6858001"/>
            <a:chOff x="1320800" y="0"/>
            <a:chExt cx="2436813" cy="6858001"/>
          </a:xfrm>
        </p:grpSpPr>
        <p:sp>
          <p:nvSpPr>
            <p:cNvPr id="12" name="Freeform 6">
              <a:extLst>
                <a:ext uri="{FF2B5EF4-FFF2-40B4-BE49-F238E27FC236}">
                  <a16:creationId xmlns:a16="http://schemas.microsoft.com/office/drawing/2014/main" id="{BF371BCC-8954-44E2-8C4F-29DC188727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3" name="Freeform 7">
              <a:extLst>
                <a:ext uri="{FF2B5EF4-FFF2-40B4-BE49-F238E27FC236}">
                  <a16:creationId xmlns:a16="http://schemas.microsoft.com/office/drawing/2014/main" id="{CD3505BE-B420-41C5-BE34-3E7652D37A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4" name="Freeform 8">
              <a:extLst>
                <a:ext uri="{FF2B5EF4-FFF2-40B4-BE49-F238E27FC236}">
                  <a16:creationId xmlns:a16="http://schemas.microsoft.com/office/drawing/2014/main" id="{4B68A05B-A78B-4D59-8CF9-1900731A21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5" name="Freeform 9">
              <a:extLst>
                <a:ext uri="{FF2B5EF4-FFF2-40B4-BE49-F238E27FC236}">
                  <a16:creationId xmlns:a16="http://schemas.microsoft.com/office/drawing/2014/main" id="{84D57A01-C112-4FF2-B5ED-0B762AAD9C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6" name="Freeform 10">
              <a:extLst>
                <a:ext uri="{FF2B5EF4-FFF2-40B4-BE49-F238E27FC236}">
                  <a16:creationId xmlns:a16="http://schemas.microsoft.com/office/drawing/2014/main" id="{6CCCCDF1-5D4F-4CA1-8400-DFBB96BB01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6" name="Freeform 11">
              <a:extLst>
                <a:ext uri="{FF2B5EF4-FFF2-40B4-BE49-F238E27FC236}">
                  <a16:creationId xmlns:a16="http://schemas.microsoft.com/office/drawing/2014/main" id="{20A090B2-5344-43CD-BC70-A6D44F15E8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1">
            <a:extLst>
              <a:ext uri="{FF2B5EF4-FFF2-40B4-BE49-F238E27FC236}">
                <a16:creationId xmlns:a16="http://schemas.microsoft.com/office/drawing/2014/main" id="{57FD1C35-D293-6637-0121-61B361BFD1A3}"/>
              </a:ext>
            </a:extLst>
          </p:cNvPr>
          <p:cNvSpPr>
            <a:spLocks noGrp="1"/>
          </p:cNvSpPr>
          <p:nvPr>
            <p:ph type="title"/>
          </p:nvPr>
        </p:nvSpPr>
        <p:spPr>
          <a:xfrm>
            <a:off x="972080" y="685800"/>
            <a:ext cx="5260680" cy="1752599"/>
          </a:xfrm>
        </p:spPr>
        <p:txBody>
          <a:bodyPr>
            <a:normAutofit/>
          </a:bodyPr>
          <a:lstStyle/>
          <a:p>
            <a:pPr algn="l"/>
            <a:r>
              <a:rPr lang="en-US"/>
              <a:t>Framework</a:t>
            </a:r>
          </a:p>
        </p:txBody>
      </p:sp>
      <p:sp>
        <p:nvSpPr>
          <p:cNvPr id="3" name="Content Placeholder 2">
            <a:extLst>
              <a:ext uri="{FF2B5EF4-FFF2-40B4-BE49-F238E27FC236}">
                <a16:creationId xmlns:a16="http://schemas.microsoft.com/office/drawing/2014/main" id="{E16D8784-7DEB-E1C8-4C72-31D71D44052D}"/>
              </a:ext>
            </a:extLst>
          </p:cNvPr>
          <p:cNvSpPr>
            <a:spLocks noGrp="1"/>
          </p:cNvSpPr>
          <p:nvPr>
            <p:ph idx="1"/>
          </p:nvPr>
        </p:nvSpPr>
        <p:spPr>
          <a:xfrm>
            <a:off x="643468" y="2666999"/>
            <a:ext cx="5260680" cy="3124201"/>
          </a:xfrm>
        </p:spPr>
        <p:txBody>
          <a:bodyPr vert="horz" lIns="91440" tIns="45720" rIns="91440" bIns="45720" rtlCol="0" anchor="t">
            <a:normAutofit/>
          </a:bodyPr>
          <a:lstStyle/>
          <a:p>
            <a:pPr marL="0" indent="0">
              <a:buNone/>
            </a:pPr>
            <a:r>
              <a:rPr lang="en-US" sz="2000"/>
              <a:t>In our senior design, we are using unity and </a:t>
            </a:r>
            <a:r>
              <a:rPr lang="en-US" sz="2000" err="1"/>
              <a:t>c#</a:t>
            </a:r>
            <a:r>
              <a:rPr lang="en-US" sz="2000"/>
              <a:t> language to build our multiplayer shooting game and use pun  to connect the client to server.</a:t>
            </a:r>
          </a:p>
        </p:txBody>
      </p:sp>
    </p:spTree>
    <p:extLst>
      <p:ext uri="{BB962C8B-B14F-4D97-AF65-F5344CB8AC3E}">
        <p14:creationId xmlns:p14="http://schemas.microsoft.com/office/powerpoint/2010/main" val="4583111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78305-B669-356B-C9A3-733E29FF46D6}"/>
              </a:ext>
            </a:extLst>
          </p:cNvPr>
          <p:cNvSpPr>
            <a:spLocks noGrp="1"/>
          </p:cNvSpPr>
          <p:nvPr>
            <p:ph type="title"/>
          </p:nvPr>
        </p:nvSpPr>
        <p:spPr>
          <a:xfrm>
            <a:off x="1444207" y="1244430"/>
            <a:ext cx="5747778" cy="5611236"/>
          </a:xfrm>
        </p:spPr>
        <p:txBody>
          <a:bodyPr vert="horz" lIns="91440" tIns="45720" rIns="91440" bIns="45720" rtlCol="0" anchor="t">
            <a:noAutofit/>
          </a:bodyPr>
          <a:lstStyle/>
          <a:p>
            <a:pPr algn="l"/>
            <a:r>
              <a:rPr lang="en-US" sz="2000" b="1">
                <a:ea typeface="+mj-lt"/>
                <a:cs typeface="+mj-lt"/>
              </a:rPr>
              <a:t>Join other room or create your room </a:t>
            </a:r>
            <a:endParaRPr lang="en-US" b="1"/>
          </a:p>
          <a:p>
            <a:pPr algn="l"/>
            <a:r>
              <a:rPr lang="en-US" sz="2000" b="1">
                <a:ea typeface="+mj-lt"/>
                <a:cs typeface="+mj-lt"/>
              </a:rPr>
              <a:t>  Join  Room</a:t>
            </a:r>
            <a:r>
              <a:rPr lang="en-US" sz="2000">
                <a:ea typeface="+mj-lt"/>
                <a:cs typeface="+mj-lt"/>
              </a:rPr>
              <a:t>: Users select this option if they want to join an existing game room. They might be presented with a list of available rooms, each with its topic, and current user amount. After selecting a room, users are connected to that room's interface. </a:t>
            </a:r>
            <a:br>
              <a:rPr lang="en-US" sz="2000">
                <a:ea typeface="+mj-lt"/>
                <a:cs typeface="+mj-lt"/>
              </a:rPr>
            </a:br>
            <a:br>
              <a:rPr lang="en-US" sz="2000">
                <a:ea typeface="+mj-lt"/>
                <a:cs typeface="+mj-lt"/>
              </a:rPr>
            </a:br>
            <a:r>
              <a:rPr lang="en-US" sz="2000" b="1">
                <a:ea typeface="+mj-lt"/>
                <a:cs typeface="+mj-lt"/>
              </a:rPr>
              <a:t> Create Your Room</a:t>
            </a:r>
            <a:r>
              <a:rPr lang="en-US" sz="2000">
                <a:ea typeface="+mj-lt"/>
                <a:cs typeface="+mj-lt"/>
              </a:rPr>
              <a:t>: Users choose this option if they want to create a new game room. They might to enter a name for the room . </a:t>
            </a:r>
            <a:endParaRPr lang="en-US"/>
          </a:p>
          <a:p>
            <a:pPr algn="l"/>
            <a:r>
              <a:rPr lang="en-US" sz="2000">
                <a:ea typeface="+mj-lt"/>
                <a:cs typeface="+mj-lt"/>
              </a:rPr>
              <a:t>  </a:t>
            </a:r>
            <a:endParaRPr lang="en-US"/>
          </a:p>
          <a:p>
            <a:pPr algn="l"/>
            <a:r>
              <a:rPr lang="en-US" sz="2000" b="1">
                <a:ea typeface="+mj-lt"/>
                <a:cs typeface="+mj-lt"/>
              </a:rPr>
              <a:t>Input your player's name to join the room </a:t>
            </a:r>
            <a:endParaRPr lang="en-US" b="1"/>
          </a:p>
          <a:p>
            <a:pPr algn="l"/>
            <a:r>
              <a:rPr lang="en-US" sz="2000">
                <a:ea typeface="+mj-lt"/>
                <a:cs typeface="+mj-lt"/>
              </a:rPr>
              <a:t> This instruction allows users to enter their chosen username or player name. This name will be displayed to others in the game room. After entering a name, users can proceed to join an existing room or their own room.  </a:t>
            </a:r>
            <a:br>
              <a:rPr lang="en-US" sz="2000">
                <a:ea typeface="+mj-lt"/>
                <a:cs typeface="+mj-lt"/>
              </a:rPr>
            </a:br>
            <a:br>
              <a:rPr lang="en-US" sz="2000">
                <a:ea typeface="+mj-lt"/>
                <a:cs typeface="+mj-lt"/>
              </a:rPr>
            </a:br>
            <a:br>
              <a:rPr lang="en-US" sz="2000">
                <a:ea typeface="+mj-lt"/>
                <a:cs typeface="+mj-lt"/>
              </a:rPr>
            </a:br>
            <a:br>
              <a:rPr lang="en-US" sz="2000">
                <a:ea typeface="+mj-lt"/>
                <a:cs typeface="+mj-lt"/>
              </a:rPr>
            </a:br>
            <a:r>
              <a:rPr lang="en-US" sz="2000">
                <a:ea typeface="+mj-lt"/>
                <a:cs typeface="+mj-lt"/>
              </a:rPr>
              <a:t>   </a:t>
            </a:r>
            <a:br>
              <a:rPr lang="en-US" sz="2000">
                <a:ea typeface="+mj-lt"/>
                <a:cs typeface="+mj-lt"/>
              </a:rPr>
            </a:br>
            <a:br>
              <a:rPr lang="en-US" sz="2000">
                <a:ea typeface="+mj-lt"/>
                <a:cs typeface="+mj-lt"/>
              </a:rPr>
            </a:br>
            <a:br>
              <a:rPr lang="en-US" sz="2000">
                <a:ea typeface="+mj-lt"/>
                <a:cs typeface="+mj-lt"/>
              </a:rPr>
            </a:br>
            <a:r>
              <a:rPr lang="en-US" sz="2000">
                <a:ea typeface="+mj-lt"/>
                <a:cs typeface="+mj-lt"/>
              </a:rPr>
              <a:t>    </a:t>
            </a:r>
            <a:endParaRPr lang="en-US"/>
          </a:p>
        </p:txBody>
      </p:sp>
      <p:sp>
        <p:nvSpPr>
          <p:cNvPr id="25" name="Rounded Rectangle 6">
            <a:extLst>
              <a:ext uri="{FF2B5EF4-FFF2-40B4-BE49-F238E27FC236}">
                <a16:creationId xmlns:a16="http://schemas.microsoft.com/office/drawing/2014/main" id="{61DCA37C-CB0B-475A-B462-77C9CBA37C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2944" y="648931"/>
            <a:ext cx="3982086" cy="5231964"/>
          </a:xfrm>
          <a:prstGeom prst="roundRect">
            <a:avLst>
              <a:gd name="adj" fmla="val 4834"/>
            </a:avLst>
          </a:prstGeom>
          <a:solidFill>
            <a:schemeClr val="bg1"/>
          </a:solid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A screenshot of a video game&#10;&#10;Description automatically generated">
            <a:extLst>
              <a:ext uri="{FF2B5EF4-FFF2-40B4-BE49-F238E27FC236}">
                <a16:creationId xmlns:a16="http://schemas.microsoft.com/office/drawing/2014/main" id="{166B50EE-977E-569B-95DA-AEC00B76C94E}"/>
              </a:ext>
            </a:extLst>
          </p:cNvPr>
          <p:cNvPicPr>
            <a:picLocks noChangeAspect="1"/>
          </p:cNvPicPr>
          <p:nvPr/>
        </p:nvPicPr>
        <p:blipFill>
          <a:blip r:embed="rId3"/>
          <a:stretch>
            <a:fillRect/>
          </a:stretch>
        </p:blipFill>
        <p:spPr>
          <a:xfrm>
            <a:off x="8166372" y="1011765"/>
            <a:ext cx="2756047" cy="2191058"/>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15E19896-2AAD-96F9-1A90-6509F55B3E86}"/>
              </a:ext>
            </a:extLst>
          </p:cNvPr>
          <p:cNvPicPr>
            <a:picLocks noChangeAspect="1"/>
          </p:cNvPicPr>
          <p:nvPr/>
        </p:nvPicPr>
        <p:blipFill>
          <a:blip r:embed="rId4"/>
          <a:stretch>
            <a:fillRect/>
          </a:stretch>
        </p:blipFill>
        <p:spPr>
          <a:xfrm>
            <a:off x="7873801" y="3431352"/>
            <a:ext cx="3341190" cy="2063184"/>
          </a:xfrm>
          <a:prstGeom prst="rect">
            <a:avLst/>
          </a:prstGeom>
        </p:spPr>
      </p:pic>
      <p:sp>
        <p:nvSpPr>
          <p:cNvPr id="4" name="TextBox 3">
            <a:extLst>
              <a:ext uri="{FF2B5EF4-FFF2-40B4-BE49-F238E27FC236}">
                <a16:creationId xmlns:a16="http://schemas.microsoft.com/office/drawing/2014/main" id="{9EB5492F-24DA-181F-D587-FE0E9A0CA2FE}"/>
              </a:ext>
            </a:extLst>
          </p:cNvPr>
          <p:cNvSpPr txBox="1"/>
          <p:nvPr/>
        </p:nvSpPr>
        <p:spPr>
          <a:xfrm>
            <a:off x="1737894" y="494631"/>
            <a:ext cx="5013157"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800" b="1" baseline="0">
                <a:latin typeface="Corbel"/>
              </a:rPr>
              <a:t>Login panel</a:t>
            </a:r>
            <a:endParaRPr lang="en-US"/>
          </a:p>
        </p:txBody>
      </p:sp>
    </p:spTree>
    <p:extLst>
      <p:ext uri="{BB962C8B-B14F-4D97-AF65-F5344CB8AC3E}">
        <p14:creationId xmlns:p14="http://schemas.microsoft.com/office/powerpoint/2010/main" val="2925097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D1956D6-0F25-573A-3895-0B78D0BAC1C4}"/>
              </a:ext>
            </a:extLst>
          </p:cNvPr>
          <p:cNvSpPr>
            <a:spLocks noGrp="1"/>
          </p:cNvSpPr>
          <p:nvPr>
            <p:ph idx="1"/>
          </p:nvPr>
        </p:nvSpPr>
        <p:spPr>
          <a:xfrm>
            <a:off x="1289758" y="1175425"/>
            <a:ext cx="3528049" cy="4615775"/>
          </a:xfrm>
        </p:spPr>
        <p:txBody>
          <a:bodyPr anchor="t">
            <a:normAutofit/>
          </a:bodyPr>
          <a:lstStyle/>
          <a:p>
            <a:pPr marL="0" indent="0">
              <a:lnSpc>
                <a:spcPct val="90000"/>
              </a:lnSpc>
              <a:buNone/>
            </a:pPr>
            <a:r>
              <a:rPr lang="en-US" sz="2000" b="1">
                <a:ea typeface="+mn-lt"/>
                <a:cs typeface="+mn-lt"/>
              </a:rPr>
              <a:t>Game interface</a:t>
            </a:r>
            <a:endParaRPr lang="en-US" sz="1600" b="1"/>
          </a:p>
          <a:p>
            <a:pPr marL="0" indent="0">
              <a:lnSpc>
                <a:spcPct val="90000"/>
              </a:lnSpc>
              <a:buNone/>
            </a:pPr>
            <a:endParaRPr lang="en-US" sz="1500">
              <a:ea typeface="+mn-lt"/>
              <a:cs typeface="+mn-lt"/>
            </a:endParaRPr>
          </a:p>
          <a:p>
            <a:pPr>
              <a:lnSpc>
                <a:spcPct val="90000"/>
              </a:lnSpc>
              <a:buClr>
                <a:srgbClr val="1287C3"/>
              </a:buClr>
            </a:pPr>
            <a:r>
              <a:rPr lang="en-US" sz="1500" b="1">
                <a:ea typeface="+mn-lt"/>
                <a:cs typeface="+mn-lt"/>
              </a:rPr>
              <a:t>Player's HP</a:t>
            </a:r>
            <a:r>
              <a:rPr lang="en-US" sz="1500">
                <a:ea typeface="+mn-lt"/>
                <a:cs typeface="+mn-lt"/>
              </a:rPr>
              <a:t> on the bottom left corner</a:t>
            </a:r>
          </a:p>
          <a:p>
            <a:pPr>
              <a:lnSpc>
                <a:spcPct val="90000"/>
              </a:lnSpc>
              <a:buClr>
                <a:srgbClr val="1287C3"/>
              </a:buClr>
            </a:pPr>
            <a:r>
              <a:rPr lang="en-US" sz="1500">
                <a:ea typeface="+mn-lt"/>
                <a:cs typeface="+mn-lt"/>
              </a:rPr>
              <a:t>The </a:t>
            </a:r>
            <a:r>
              <a:rPr lang="en-US" sz="1500" b="1">
                <a:ea typeface="+mn-lt"/>
                <a:cs typeface="+mn-lt"/>
              </a:rPr>
              <a:t>gun information</a:t>
            </a:r>
            <a:r>
              <a:rPr lang="en-US" sz="1500">
                <a:ea typeface="+mn-lt"/>
                <a:cs typeface="+mn-lt"/>
              </a:rPr>
              <a:t> on the bottom right corner, which shows status of  gun(which is magazine and ammo amount)</a:t>
            </a:r>
          </a:p>
          <a:p>
            <a:pPr>
              <a:lnSpc>
                <a:spcPct val="90000"/>
              </a:lnSpc>
              <a:buClr>
                <a:srgbClr val="1287C3"/>
              </a:buClr>
            </a:pPr>
            <a:r>
              <a:rPr lang="en-US" sz="1500">
                <a:ea typeface="+mn-lt"/>
                <a:cs typeface="+mn-lt"/>
              </a:rPr>
              <a:t>A </a:t>
            </a:r>
            <a:r>
              <a:rPr lang="en-US" sz="1500" b="1">
                <a:ea typeface="+mn-lt"/>
                <a:cs typeface="+mn-lt"/>
              </a:rPr>
              <a:t>gun (AK-47)</a:t>
            </a:r>
            <a:r>
              <a:rPr lang="en-US" sz="1500">
                <a:ea typeface="+mn-lt"/>
                <a:cs typeface="+mn-lt"/>
              </a:rPr>
              <a:t> is always shown on the lower center in front of everything you can see</a:t>
            </a:r>
            <a:endParaRPr lang="en-US" sz="1500"/>
          </a:p>
          <a:p>
            <a:pPr>
              <a:lnSpc>
                <a:spcPct val="90000"/>
              </a:lnSpc>
              <a:buClr>
                <a:srgbClr val="1287C3"/>
              </a:buClr>
            </a:pPr>
            <a:r>
              <a:rPr lang="en-US" sz="1500">
                <a:ea typeface="+mn-lt"/>
                <a:cs typeface="+mn-lt"/>
              </a:rPr>
              <a:t>A red </a:t>
            </a:r>
            <a:r>
              <a:rPr lang="en-US" sz="1500" b="1">
                <a:ea typeface="+mn-lt"/>
                <a:cs typeface="+mn-lt"/>
              </a:rPr>
              <a:t>shooting sight</a:t>
            </a:r>
            <a:r>
              <a:rPr lang="en-US" sz="1500">
                <a:ea typeface="+mn-lt"/>
                <a:cs typeface="+mn-lt"/>
              </a:rPr>
              <a:t> is always in the center of the screen</a:t>
            </a:r>
            <a:endParaRPr lang="en-US" sz="1500"/>
          </a:p>
          <a:p>
            <a:pPr>
              <a:lnSpc>
                <a:spcPct val="90000"/>
              </a:lnSpc>
              <a:buClr>
                <a:srgbClr val="1287C3"/>
              </a:buClr>
            </a:pPr>
            <a:endParaRPr lang="en-US" sz="1500"/>
          </a:p>
        </p:txBody>
      </p:sp>
      <p:pic>
        <p:nvPicPr>
          <p:cNvPr id="4" name="Picture 3" descr="A hand holding an object&#10;&#10;Description automatically generated">
            <a:extLst>
              <a:ext uri="{FF2B5EF4-FFF2-40B4-BE49-F238E27FC236}">
                <a16:creationId xmlns:a16="http://schemas.microsoft.com/office/drawing/2014/main" id="{0DC1DA1C-F8D0-1053-7506-65ECC1B41995}"/>
              </a:ext>
            </a:extLst>
          </p:cNvPr>
          <p:cNvPicPr>
            <a:picLocks noChangeAspect="1"/>
          </p:cNvPicPr>
          <p:nvPr/>
        </p:nvPicPr>
        <p:blipFill>
          <a:blip r:embed="rId3"/>
          <a:stretch>
            <a:fillRect/>
          </a:stretch>
        </p:blipFill>
        <p:spPr>
          <a:xfrm>
            <a:off x="5262033" y="1386835"/>
            <a:ext cx="6240990" cy="3650977"/>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29025694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0A6B9-BBF6-1103-DA34-0FBD33E0B833}"/>
              </a:ext>
            </a:extLst>
          </p:cNvPr>
          <p:cNvSpPr>
            <a:spLocks noGrp="1"/>
          </p:cNvSpPr>
          <p:nvPr>
            <p:ph type="title"/>
          </p:nvPr>
        </p:nvSpPr>
        <p:spPr/>
        <p:txBody>
          <a:bodyPr/>
          <a:lstStyle/>
          <a:p>
            <a:r>
              <a:rPr lang="en-US"/>
              <a:t>Player Movement</a:t>
            </a:r>
          </a:p>
        </p:txBody>
      </p:sp>
      <p:sp>
        <p:nvSpPr>
          <p:cNvPr id="3" name="Content Placeholder 2">
            <a:extLst>
              <a:ext uri="{FF2B5EF4-FFF2-40B4-BE49-F238E27FC236}">
                <a16:creationId xmlns:a16="http://schemas.microsoft.com/office/drawing/2014/main" id="{1135F469-46FD-D60A-799A-653C9E6D5260}"/>
              </a:ext>
            </a:extLst>
          </p:cNvPr>
          <p:cNvSpPr>
            <a:spLocks noGrp="1"/>
          </p:cNvSpPr>
          <p:nvPr>
            <p:ph idx="1"/>
          </p:nvPr>
        </p:nvSpPr>
        <p:spPr/>
        <p:txBody>
          <a:bodyPr/>
          <a:lstStyle/>
          <a:p>
            <a:r>
              <a:rPr lang="en-US"/>
              <a:t>Walk &amp; Run</a:t>
            </a:r>
          </a:p>
          <a:p>
            <a:pPr>
              <a:buClr>
                <a:srgbClr val="1287C3"/>
              </a:buClr>
            </a:pPr>
            <a:r>
              <a:rPr lang="en-US"/>
              <a:t>Jump</a:t>
            </a:r>
          </a:p>
          <a:p>
            <a:pPr>
              <a:buClr>
                <a:srgbClr val="1287C3"/>
              </a:buClr>
            </a:pPr>
            <a:r>
              <a:rPr lang="en-US"/>
              <a:t>Shooting</a:t>
            </a:r>
          </a:p>
          <a:p>
            <a:pPr>
              <a:buClr>
                <a:srgbClr val="1287C3"/>
              </a:buClr>
            </a:pPr>
            <a:r>
              <a:rPr lang="en-US"/>
              <a:t>Reload ammo</a:t>
            </a:r>
          </a:p>
          <a:p>
            <a:pPr>
              <a:buClr>
                <a:srgbClr val="1287C3"/>
              </a:buClr>
            </a:pPr>
            <a:endParaRPr lang="en-US"/>
          </a:p>
        </p:txBody>
      </p:sp>
    </p:spTree>
    <p:extLst>
      <p:ext uri="{BB962C8B-B14F-4D97-AF65-F5344CB8AC3E}">
        <p14:creationId xmlns:p14="http://schemas.microsoft.com/office/powerpoint/2010/main" val="21635842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34378-AB9B-E51F-F50A-CADF74AA1A4D}"/>
              </a:ext>
            </a:extLst>
          </p:cNvPr>
          <p:cNvSpPr>
            <a:spLocks noGrp="1"/>
          </p:cNvSpPr>
          <p:nvPr>
            <p:ph type="title"/>
          </p:nvPr>
        </p:nvSpPr>
        <p:spPr/>
        <p:txBody>
          <a:bodyPr/>
          <a:lstStyle/>
          <a:p>
            <a:pPr algn="l">
              <a:spcBef>
                <a:spcPct val="20000"/>
              </a:spcBef>
              <a:spcAft>
                <a:spcPts val="600"/>
              </a:spcAft>
            </a:pPr>
            <a:r>
              <a:rPr lang="en-US" sz="2400">
                <a:latin typeface="Arial"/>
                <a:cs typeface="Arial"/>
              </a:rPr>
              <a:t>Walk &amp; Run</a:t>
            </a:r>
          </a:p>
          <a:p>
            <a:endParaRPr lang="en-US"/>
          </a:p>
        </p:txBody>
      </p:sp>
      <p:sp>
        <p:nvSpPr>
          <p:cNvPr id="3" name="Content Placeholder 2">
            <a:extLst>
              <a:ext uri="{FF2B5EF4-FFF2-40B4-BE49-F238E27FC236}">
                <a16:creationId xmlns:a16="http://schemas.microsoft.com/office/drawing/2014/main" id="{04404471-2288-78A5-68FE-8B1859CDB325}"/>
              </a:ext>
            </a:extLst>
          </p:cNvPr>
          <p:cNvSpPr>
            <a:spLocks noGrp="1"/>
          </p:cNvSpPr>
          <p:nvPr>
            <p:ph idx="1"/>
          </p:nvPr>
        </p:nvSpPr>
        <p:spPr>
          <a:xfrm>
            <a:off x="1484310" y="1871578"/>
            <a:ext cx="5620502" cy="3538622"/>
          </a:xfrm>
        </p:spPr>
        <p:txBody>
          <a:bodyPr>
            <a:normAutofit lnSpcReduction="10000"/>
          </a:bodyPr>
          <a:lstStyle/>
          <a:p>
            <a:pPr>
              <a:buNone/>
            </a:pPr>
            <a:r>
              <a:rPr lang="en-US">
                <a:ea typeface="+mn-lt"/>
                <a:cs typeface="+mn-lt"/>
              </a:rPr>
              <a:t>By pressing the (WASD) 4 keys on the keyboard, you can control the character to move forward, backward, left, and right in the map. </a:t>
            </a:r>
            <a:endParaRPr lang="en-US"/>
          </a:p>
          <a:p>
            <a:pPr>
              <a:buNone/>
            </a:pPr>
            <a:endParaRPr lang="en-US"/>
          </a:p>
          <a:p>
            <a:pPr marL="0" indent="0">
              <a:buNone/>
            </a:pPr>
            <a:r>
              <a:rPr lang="en-US">
                <a:ea typeface="+mn-lt"/>
                <a:cs typeface="+mn-lt"/>
              </a:rPr>
              <a:t>When you press the shift button in conjunction with the movement keys, the movement speed will become faster(like run )</a:t>
            </a:r>
          </a:p>
        </p:txBody>
      </p:sp>
      <p:pic>
        <p:nvPicPr>
          <p:cNvPr id="4" name="Picture 3">
            <a:extLst>
              <a:ext uri="{FF2B5EF4-FFF2-40B4-BE49-F238E27FC236}">
                <a16:creationId xmlns:a16="http://schemas.microsoft.com/office/drawing/2014/main" id="{E52B2B48-6366-F3B4-68B2-E67227D8AFC7}"/>
              </a:ext>
            </a:extLst>
          </p:cNvPr>
          <p:cNvPicPr>
            <a:picLocks noChangeAspect="1"/>
          </p:cNvPicPr>
          <p:nvPr/>
        </p:nvPicPr>
        <p:blipFill>
          <a:blip r:embed="rId2"/>
          <a:stretch>
            <a:fillRect/>
          </a:stretch>
        </p:blipFill>
        <p:spPr>
          <a:xfrm>
            <a:off x="6968122" y="2152316"/>
            <a:ext cx="4879807" cy="2767263"/>
          </a:xfrm>
          <a:prstGeom prst="rect">
            <a:avLst/>
          </a:prstGeom>
        </p:spPr>
      </p:pic>
    </p:spTree>
    <p:extLst>
      <p:ext uri="{BB962C8B-B14F-4D97-AF65-F5344CB8AC3E}">
        <p14:creationId xmlns:p14="http://schemas.microsoft.com/office/powerpoint/2010/main" val="8037343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7E5FA-F7B7-F358-9CEA-B9267719B5C6}"/>
              </a:ext>
            </a:extLst>
          </p:cNvPr>
          <p:cNvSpPr>
            <a:spLocks noGrp="1"/>
          </p:cNvSpPr>
          <p:nvPr>
            <p:ph type="title"/>
          </p:nvPr>
        </p:nvSpPr>
        <p:spPr>
          <a:xfrm>
            <a:off x="-1710741" y="57484"/>
            <a:ext cx="10018713" cy="1752599"/>
          </a:xfrm>
        </p:spPr>
        <p:txBody>
          <a:bodyPr/>
          <a:lstStyle/>
          <a:p>
            <a:r>
              <a:rPr lang="en-US"/>
              <a:t>Jump</a:t>
            </a:r>
          </a:p>
        </p:txBody>
      </p:sp>
      <p:sp>
        <p:nvSpPr>
          <p:cNvPr id="3" name="Content Placeholder 2">
            <a:extLst>
              <a:ext uri="{FF2B5EF4-FFF2-40B4-BE49-F238E27FC236}">
                <a16:creationId xmlns:a16="http://schemas.microsoft.com/office/drawing/2014/main" id="{8965FE72-64F3-F4C6-9521-53A9C3915585}"/>
              </a:ext>
            </a:extLst>
          </p:cNvPr>
          <p:cNvSpPr>
            <a:spLocks noGrp="1"/>
          </p:cNvSpPr>
          <p:nvPr>
            <p:ph idx="1"/>
          </p:nvPr>
        </p:nvSpPr>
        <p:spPr/>
        <p:txBody>
          <a:bodyPr/>
          <a:lstStyle/>
          <a:p>
            <a:pPr>
              <a:buClr>
                <a:srgbClr val="1287C3"/>
              </a:buClr>
            </a:pPr>
            <a:endParaRPr lang="en-US">
              <a:latin typeface="Arial"/>
              <a:cs typeface="Arial"/>
            </a:endParaRPr>
          </a:p>
          <a:p>
            <a:pPr>
              <a:buClr>
                <a:srgbClr val="1287C3"/>
              </a:buClr>
            </a:pPr>
            <a:endParaRPr lang="en-US">
              <a:latin typeface="Arial"/>
              <a:cs typeface="Arial"/>
            </a:endParaRPr>
          </a:p>
          <a:p>
            <a:pPr>
              <a:buClr>
                <a:srgbClr val="1287C3"/>
              </a:buClr>
            </a:pPr>
            <a:endParaRPr lang="en-US"/>
          </a:p>
        </p:txBody>
      </p:sp>
      <p:pic>
        <p:nvPicPr>
          <p:cNvPr id="4" name="Picture 3">
            <a:extLst>
              <a:ext uri="{FF2B5EF4-FFF2-40B4-BE49-F238E27FC236}">
                <a16:creationId xmlns:a16="http://schemas.microsoft.com/office/drawing/2014/main" id="{305ECD30-E4E3-66CB-463A-993245F4ED1A}"/>
              </a:ext>
            </a:extLst>
          </p:cNvPr>
          <p:cNvPicPr>
            <a:picLocks noChangeAspect="1"/>
          </p:cNvPicPr>
          <p:nvPr/>
        </p:nvPicPr>
        <p:blipFill>
          <a:blip r:embed="rId2"/>
          <a:stretch>
            <a:fillRect/>
          </a:stretch>
        </p:blipFill>
        <p:spPr>
          <a:xfrm>
            <a:off x="7698835" y="1807723"/>
            <a:ext cx="4057650" cy="2286000"/>
          </a:xfrm>
          <a:prstGeom prst="rect">
            <a:avLst/>
          </a:prstGeom>
        </p:spPr>
      </p:pic>
      <p:sp>
        <p:nvSpPr>
          <p:cNvPr id="5" name="TextBox 4">
            <a:extLst>
              <a:ext uri="{FF2B5EF4-FFF2-40B4-BE49-F238E27FC236}">
                <a16:creationId xmlns:a16="http://schemas.microsoft.com/office/drawing/2014/main" id="{D47817E3-7C35-6DCE-CA07-3EDFFBD4E9B2}"/>
              </a:ext>
            </a:extLst>
          </p:cNvPr>
          <p:cNvSpPr txBox="1"/>
          <p:nvPr/>
        </p:nvSpPr>
        <p:spPr>
          <a:xfrm>
            <a:off x="1633507" y="2054328"/>
            <a:ext cx="5771744"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b="1">
                <a:ea typeface="+mn-lt"/>
                <a:cs typeface="+mn-lt"/>
              </a:rPr>
              <a:t>Jump Height Calculation</a:t>
            </a:r>
            <a:r>
              <a:rPr lang="en-US">
                <a:solidFill>
                  <a:srgbClr val="0D0D0D"/>
                </a:solidFill>
                <a:ea typeface="+mn-lt"/>
                <a:cs typeface="+mn-lt"/>
              </a:rPr>
              <a:t>: The jump height in the game is determined by applying a vertical force to the character's </a:t>
            </a:r>
            <a:r>
              <a:rPr lang="en-US" err="1">
                <a:solidFill>
                  <a:srgbClr val="0D0D0D"/>
                </a:solidFill>
                <a:ea typeface="+mn-lt"/>
                <a:cs typeface="+mn-lt"/>
              </a:rPr>
              <a:t>Rigidbody</a:t>
            </a:r>
            <a:r>
              <a:rPr lang="en-US">
                <a:solidFill>
                  <a:srgbClr val="0D0D0D"/>
                </a:solidFill>
                <a:ea typeface="+mn-lt"/>
                <a:cs typeface="+mn-lt"/>
              </a:rPr>
              <a:t> component when the player initiates a jump action.</a:t>
            </a:r>
            <a:endParaRPr lang="en-US"/>
          </a:p>
          <a:p>
            <a:pPr marL="285750" indent="-285750">
              <a:buFont typeface="Arial"/>
              <a:buChar char="•"/>
            </a:pPr>
            <a:r>
              <a:rPr lang="en-US" b="1">
                <a:ea typeface="+mn-lt"/>
                <a:cs typeface="+mn-lt"/>
              </a:rPr>
              <a:t>Physics-Based Calculation</a:t>
            </a:r>
            <a:r>
              <a:rPr lang="en-US">
                <a:solidFill>
                  <a:srgbClr val="0D0D0D"/>
                </a:solidFill>
                <a:ea typeface="+mn-lt"/>
                <a:cs typeface="+mn-lt"/>
              </a:rPr>
              <a:t>: By utilizing basic physics principles, the game calculates the jump height by considering factors such as the size of the initial vertical velocity and the acceleration due to gravity.</a:t>
            </a:r>
            <a:endParaRPr lang="en-US"/>
          </a:p>
          <a:p>
            <a:pPr marL="285750" indent="-285750">
              <a:buFont typeface="Arial"/>
              <a:buChar char="•"/>
            </a:pPr>
            <a:r>
              <a:rPr lang="en-US" b="1">
                <a:ea typeface="+mn-lt"/>
                <a:cs typeface="+mn-lt"/>
              </a:rPr>
              <a:t>Adjustment for Realism</a:t>
            </a:r>
            <a:r>
              <a:rPr lang="en-US">
                <a:solidFill>
                  <a:srgbClr val="0D0D0D"/>
                </a:solidFill>
                <a:ea typeface="+mn-lt"/>
                <a:cs typeface="+mn-lt"/>
              </a:rPr>
              <a:t>: To achieve a realistic and better jump experience, the game adjusts the calculated jump height by fine-tuning parameters such as jump force and gravity strength.</a:t>
            </a:r>
            <a:endParaRPr lang="en-US"/>
          </a:p>
          <a:p>
            <a:endParaRPr lang="en-US"/>
          </a:p>
        </p:txBody>
      </p:sp>
    </p:spTree>
    <p:extLst>
      <p:ext uri="{BB962C8B-B14F-4D97-AF65-F5344CB8AC3E}">
        <p14:creationId xmlns:p14="http://schemas.microsoft.com/office/powerpoint/2010/main" val="26495383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72621-62D0-5741-77C9-8DB900724863}"/>
              </a:ext>
            </a:extLst>
          </p:cNvPr>
          <p:cNvSpPr>
            <a:spLocks noGrp="1"/>
          </p:cNvSpPr>
          <p:nvPr>
            <p:ph type="title"/>
          </p:nvPr>
        </p:nvSpPr>
        <p:spPr>
          <a:xfrm>
            <a:off x="1323890" y="177800"/>
            <a:ext cx="10018713" cy="1752599"/>
          </a:xfrm>
        </p:spPr>
        <p:txBody>
          <a:bodyPr/>
          <a:lstStyle/>
          <a:p>
            <a:r>
              <a:rPr lang="en-US"/>
              <a:t>shooting</a:t>
            </a:r>
          </a:p>
        </p:txBody>
      </p:sp>
      <p:pic>
        <p:nvPicPr>
          <p:cNvPr id="4" name="Content Placeholder 3">
            <a:extLst>
              <a:ext uri="{FF2B5EF4-FFF2-40B4-BE49-F238E27FC236}">
                <a16:creationId xmlns:a16="http://schemas.microsoft.com/office/drawing/2014/main" id="{72C0D219-4E56-2FE7-C08C-4BB52C9C1250}"/>
              </a:ext>
            </a:extLst>
          </p:cNvPr>
          <p:cNvPicPr>
            <a:picLocks noGrp="1" noChangeAspect="1"/>
          </p:cNvPicPr>
          <p:nvPr>
            <p:ph idx="1"/>
          </p:nvPr>
        </p:nvPicPr>
        <p:blipFill>
          <a:blip r:embed="rId2"/>
          <a:stretch>
            <a:fillRect/>
          </a:stretch>
        </p:blipFill>
        <p:spPr>
          <a:xfrm>
            <a:off x="7058885" y="3053674"/>
            <a:ext cx="4057650" cy="2286000"/>
          </a:xfrm>
        </p:spPr>
      </p:pic>
      <p:sp>
        <p:nvSpPr>
          <p:cNvPr id="6" name="TextBox 5">
            <a:extLst>
              <a:ext uri="{FF2B5EF4-FFF2-40B4-BE49-F238E27FC236}">
                <a16:creationId xmlns:a16="http://schemas.microsoft.com/office/drawing/2014/main" id="{56230900-7091-F413-5286-25ED190AB7CF}"/>
              </a:ext>
            </a:extLst>
          </p:cNvPr>
          <p:cNvSpPr txBox="1"/>
          <p:nvPr/>
        </p:nvSpPr>
        <p:spPr>
          <a:xfrm>
            <a:off x="1764631" y="1831474"/>
            <a:ext cx="4759156"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Fire Rate Control: The game enforces a fire rate limit to prevent rapid firing, ensuring a balanced gameplay experience. </a:t>
            </a:r>
            <a:endParaRPr lang="en-US"/>
          </a:p>
          <a:p>
            <a:endParaRPr lang="en-US"/>
          </a:p>
          <a:p>
            <a:r>
              <a:rPr lang="en-US">
                <a:ea typeface="+mn-lt"/>
                <a:cs typeface="+mn-lt"/>
              </a:rPr>
              <a:t>Hit Detection and Effects: when firing, a </a:t>
            </a:r>
            <a:r>
              <a:rPr lang="en-US" err="1">
                <a:ea typeface="+mn-lt"/>
                <a:cs typeface="+mn-lt"/>
              </a:rPr>
              <a:t>raycast</a:t>
            </a:r>
            <a:r>
              <a:rPr lang="en-US">
                <a:ea typeface="+mn-lt"/>
                <a:cs typeface="+mn-lt"/>
              </a:rPr>
              <a:t> is cast from the player's camera to detect collisions with objects in the scene. If a collision occurs, a hit visual effect (VFX) is instantiated at the hit point to simulate bullet impact.</a:t>
            </a:r>
            <a:endParaRPr lang="en-US"/>
          </a:p>
          <a:p>
            <a:endParaRPr lang="en-US"/>
          </a:p>
          <a:p>
            <a:r>
              <a:rPr lang="en-US">
                <a:ea typeface="+mn-lt"/>
                <a:cs typeface="+mn-lt"/>
              </a:rPr>
              <a:t>Recoil Simulation: To simulate weapon recoil, the weapon's position is adjusted based on recoil parameters such as recoil up and recoil back. Recoil and recovery animations are smoothly interpolated to provide a realistic shooting experience.</a:t>
            </a:r>
            <a:endParaRPr lang="en-US"/>
          </a:p>
        </p:txBody>
      </p:sp>
    </p:spTree>
    <p:extLst>
      <p:ext uri="{BB962C8B-B14F-4D97-AF65-F5344CB8AC3E}">
        <p14:creationId xmlns:p14="http://schemas.microsoft.com/office/powerpoint/2010/main" val="271622575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19</Slides>
  <Notes>0</Notes>
  <HiddenSlides>0</HiddenSlide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Parallax</vt:lpstr>
      <vt:lpstr>Multiplayer shooting Game</vt:lpstr>
      <vt:lpstr>introduction</vt:lpstr>
      <vt:lpstr>Framework</vt:lpstr>
      <vt:lpstr>Join other room or create your room    Join  Room: Users select this option if they want to join an existing game room. They might be presented with a list of available rooms, each with its topic, and current user amount. After selecting a room, users are connected to that room's interface.    Create Your Room: Users choose this option if they want to create a new game room. They might to enter a name for the room .     Input your player's name to join the room   This instruction allows users to enter their chosen username or player name. This name will be displayed to others in the game room. After entering a name, users can proceed to join an existing room or their own room.                </vt:lpstr>
      <vt:lpstr>PowerPoint Presentation</vt:lpstr>
      <vt:lpstr>Player Movement</vt:lpstr>
      <vt:lpstr>Walk &amp; Run </vt:lpstr>
      <vt:lpstr>Jump</vt:lpstr>
      <vt:lpstr>shooting</vt:lpstr>
      <vt:lpstr>Reload ammo</vt:lpstr>
      <vt:lpstr>Game logic</vt:lpstr>
      <vt:lpstr>PLAYER CONTROL</vt:lpstr>
      <vt:lpstr>SHOOTING MECHANIC</vt:lpstr>
      <vt:lpstr>SCORE SYSTEM </vt:lpstr>
      <vt:lpstr>RESPAWN SYSTEM</vt:lpstr>
      <vt:lpstr>WYSIWIS ALGORITHM</vt:lpstr>
      <vt:lpstr>Q&amp;A from classmate</vt:lpstr>
      <vt:lpstr>Demo Time</vt:lpstr>
      <vt:lpstr>Individual part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51</cp:revision>
  <dcterms:created xsi:type="dcterms:W3CDTF">2024-05-03T19:31:28Z</dcterms:created>
  <dcterms:modified xsi:type="dcterms:W3CDTF">2024-05-14T01:08:29Z</dcterms:modified>
</cp:coreProperties>
</file>